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Economica" panose="02000506040000020004" pitchFamily="2" charset="77"/>
      <p:regular r:id="rId24"/>
      <p:bold r:id="rId25"/>
      <p:italic r:id="rId26"/>
      <p:boldItalic r:id="rId27"/>
    </p:embeddedFont>
    <p:embeddedFont>
      <p:font typeface="Lato" panose="020F0502020204030203" pitchFamily="34" charset="77"/>
      <p:regular r:id="rId28"/>
      <p:bold r:id="rId29"/>
      <p:italic r:id="rId30"/>
      <p:boldItalic r:id="rId31"/>
    </p:embeddedFont>
    <p:embeddedFont>
      <p:font typeface="Open Sans" panose="020B0306030504020204" pitchFamily="34" charset="0"/>
      <p:regular r:id="rId32"/>
      <p:bold r:id="rId33"/>
      <p:italic r:id="rId34"/>
      <p:boldItalic r:id="rId35"/>
    </p:embeddedFont>
    <p:embeddedFont>
      <p:font typeface="Raleway" panose="020B0503030101060003" pitchFamily="34"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953752-D047-40F8-9D6A-763F478A9395}">
  <a:tblStyle styleId="{85953752-D047-40F8-9D6A-763F478A93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20"/>
    <p:restoredTop sz="79821"/>
  </p:normalViewPr>
  <p:slideViewPr>
    <p:cSldViewPr snapToGrid="0">
      <p:cViewPr varScale="1">
        <p:scale>
          <a:sx n="121" d="100"/>
          <a:sy n="121" d="100"/>
        </p:scale>
        <p:origin x="664" y="184"/>
      </p:cViewPr>
      <p:guideLst>
        <p:guide orient="horz" pos="1620"/>
        <p:guide pos="2880"/>
      </p:guideLst>
    </p:cSldViewPr>
  </p:slideViewPr>
  <p:notesTextViewPr>
    <p:cViewPr>
      <p:scale>
        <a:sx n="1" d="1"/>
        <a:sy n="1" d="1"/>
      </p:scale>
      <p:origin x="0" y="-109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f0ac07880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6f0ac07880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e0c6dafc9_5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e0c6dafc9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e0c6dafc9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e0c6dafc9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e0c6dafc9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e0c6dafc9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f0ac0788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f0ac0788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f0adcb39a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f0adcb39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f0ac078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f0ac078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f0ac0788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f0ac078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f0ac0788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f0ac0788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f0ac0788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f0ac0788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f0ac0788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f0ac0788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f0ac07880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f0ac0788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AutoNum type="arabicPeriod"/>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zh-CN">
                <a:solidFill>
                  <a:schemeClr val="dk1"/>
                </a:solidFill>
              </a:rPr>
              <a:t>The company does not target customers with specific purchasing behavior (for example, more frequent buyers or people who visit more) to send email campaigns,  which leads to ineffective targeting of email marketing. After slicing and dicing analysis, we found that segmentation using different variables would make the email campaign more effective.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0ac0788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f0ac0788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f0ac0788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f0ac0788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zh-CN"/>
              <a:t>Analytic Needs: to improve effectiveness of email targeting</a:t>
            </a:r>
            <a:endParaRPr/>
          </a:p>
          <a:p>
            <a:pPr marL="457200" lvl="0" indent="-298450" algn="l" rtl="0">
              <a:spcBef>
                <a:spcPts val="0"/>
              </a:spcBef>
              <a:spcAft>
                <a:spcPts val="0"/>
              </a:spcAft>
              <a:buSzPts val="1100"/>
              <a:buChar char="-"/>
            </a:pPr>
            <a:r>
              <a:rPr lang="zh-CN"/>
              <a:t>Analytic Goal: we used causal &amp; predictive analysis (for example experiment and causal forests)</a:t>
            </a:r>
            <a:endParaRPr/>
          </a:p>
          <a:p>
            <a:pPr marL="457200" lvl="0" indent="-298450" algn="l" rtl="0">
              <a:spcBef>
                <a:spcPts val="0"/>
              </a:spcBef>
              <a:spcAft>
                <a:spcPts val="0"/>
              </a:spcAft>
              <a:buSzPts val="1100"/>
              <a:buChar char="-"/>
            </a:pPr>
            <a:r>
              <a:rPr lang="zh-CN"/>
              <a:t>Average Causal Effect &amp; Slicing and Dicing : </a:t>
            </a:r>
            <a:endParaRPr/>
          </a:p>
          <a:p>
            <a:pPr marL="0" lvl="0" indent="0" algn="l" rtl="0">
              <a:spcBef>
                <a:spcPts val="0"/>
              </a:spcBef>
              <a:spcAft>
                <a:spcPts val="0"/>
              </a:spcAft>
              <a:buNone/>
            </a:pPr>
            <a:r>
              <a:rPr lang="zh-CN">
                <a:latin typeface="Raleway"/>
                <a:ea typeface="Raleway"/>
                <a:cs typeface="Raleway"/>
                <a:sym typeface="Raleway"/>
              </a:rPr>
              <a:t>To get average causal effect among the whole population.To get average causal effect among the whole population.</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Slicing and Dicing: To segment population with 7 base variables and test statistical significance.</a:t>
            </a:r>
            <a:endParaRPr>
              <a:latin typeface="Raleway"/>
              <a:ea typeface="Raleway"/>
              <a:cs typeface="Raleway"/>
              <a:sym typeface="Raleway"/>
            </a:endParaRPr>
          </a:p>
          <a:p>
            <a:pPr marL="457200" lvl="0" indent="-298450" algn="l" rtl="0">
              <a:spcBef>
                <a:spcPts val="0"/>
              </a:spcBef>
              <a:spcAft>
                <a:spcPts val="0"/>
              </a:spcAft>
              <a:buSzPts val="1100"/>
              <a:buFont typeface="Raleway"/>
              <a:buChar char="-"/>
            </a:pPr>
            <a:r>
              <a:rPr lang="zh-CN">
                <a:latin typeface="Raleway"/>
                <a:ea typeface="Raleway"/>
                <a:cs typeface="Raleway"/>
                <a:sym typeface="Raleway"/>
              </a:rPr>
              <a:t>Target decisions are based on three indicators:</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0ac07880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0ac07880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400" dirty="0">
                <a:solidFill>
                  <a:schemeClr val="dk1"/>
                </a:solidFill>
              </a:rPr>
              <a:t>lm(formula = purch ~ group, data = email)</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zh-CN" sz="1400" dirty="0">
                <a:solidFill>
                  <a:schemeClr val="dk1"/>
                </a:solidFill>
              </a:rPr>
              <a:t>we use following regression to include</a:t>
            </a:r>
            <a:endParaRPr sz="1400" dirty="0">
              <a:solidFill>
                <a:schemeClr val="dk1"/>
              </a:solidFill>
            </a:endParaRPr>
          </a:p>
          <a:p>
            <a:pPr marL="0" lvl="0" indent="0" algn="l" rtl="0">
              <a:spcBef>
                <a:spcPts val="0"/>
              </a:spcBef>
              <a:spcAft>
                <a:spcPts val="0"/>
              </a:spcAft>
              <a:buNone/>
            </a:pPr>
            <a:r>
              <a:rPr lang="zh-CN" sz="1400" dirty="0">
                <a:solidFill>
                  <a:schemeClr val="dk1"/>
                </a:solidFill>
              </a:rPr>
              <a:t>lm(formula=purch~group+chard+sav_blanc</a:t>
            </a:r>
            <a:endParaRPr sz="1400" dirty="0">
              <a:solidFill>
                <a:schemeClr val="dk1"/>
              </a:solidFill>
            </a:endParaRPr>
          </a:p>
          <a:p>
            <a:pPr marL="0" lvl="0" indent="0" algn="l" rtl="0">
              <a:spcBef>
                <a:spcPts val="0"/>
              </a:spcBef>
              <a:spcAft>
                <a:spcPts val="0"/>
              </a:spcAft>
              <a:buNone/>
            </a:pPr>
            <a:r>
              <a:rPr lang="zh-CN" sz="1400" dirty="0">
                <a:solidFill>
                  <a:schemeClr val="dk1"/>
                </a:solidFill>
              </a:rPr>
              <a:t>+syrah+cab+last_purch+visits,data = email))</a:t>
            </a:r>
            <a:endParaRPr dirty="0"/>
          </a:p>
          <a:p>
            <a:pPr marL="0" lvl="0" indent="0" algn="l" rtl="0">
              <a:spcBef>
                <a:spcPts val="0"/>
              </a:spcBef>
              <a:spcAft>
                <a:spcPts val="0"/>
              </a:spcAft>
              <a:buNone/>
            </a:pPr>
            <a:r>
              <a:rPr lang="zh-CN" dirty="0"/>
              <a:t>By controling </a:t>
            </a:r>
            <a:endParaRPr dirty="0"/>
          </a:p>
          <a:p>
            <a:pPr marL="0" lvl="0" indent="0" algn="l" rtl="0">
              <a:spcBef>
                <a:spcPts val="0"/>
              </a:spcBef>
              <a:spcAft>
                <a:spcPts val="0"/>
              </a:spcAft>
              <a:buNone/>
            </a:pPr>
            <a:r>
              <a:rPr lang="zh-CN" dirty="0"/>
              <a:t>lm(formula = purch ~ group + chard + sav_blanc+ syrah + cab + last_purch + visits, data = email)</a:t>
            </a:r>
            <a:endParaRPr dirty="0"/>
          </a:p>
          <a:p>
            <a:pPr marL="457200" lvl="0" indent="-298450" algn="l" rtl="0">
              <a:spcBef>
                <a:spcPts val="0"/>
              </a:spcBef>
              <a:spcAft>
                <a:spcPts val="0"/>
              </a:spcAft>
              <a:buSzPts val="1100"/>
              <a:buChar char="-"/>
            </a:pPr>
            <a:r>
              <a:rPr lang="zh-CN" dirty="0"/>
              <a:t>Email improves overall effects by 1.26</a:t>
            </a: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f0ac07880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f0ac07880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Char char="●"/>
            </a:pPr>
            <a:r>
              <a:rPr lang="zh-CN" sz="1200"/>
              <a:t>Select 7 baseline variables for slice: controlling variables for frequency, past purchase, recent purchase and 4 categories. </a:t>
            </a:r>
            <a:endParaRPr sz="1200"/>
          </a:p>
          <a:p>
            <a:pPr marL="457200" lvl="0" indent="-304800" algn="l" rtl="0">
              <a:lnSpc>
                <a:spcPct val="115000"/>
              </a:lnSpc>
              <a:spcBef>
                <a:spcPts val="0"/>
              </a:spcBef>
              <a:spcAft>
                <a:spcPts val="0"/>
              </a:spcAft>
              <a:buClr>
                <a:srgbClr val="000000"/>
              </a:buClr>
              <a:buSzPts val="1200"/>
              <a:buChar char="●"/>
            </a:pPr>
            <a:r>
              <a:rPr lang="zh-CN" sz="1200"/>
              <a:t>Observing variable mean, median and tendency distribution, we choose median as the criteria for slice. </a:t>
            </a:r>
            <a:r>
              <a:rPr lang="zh-CN" sz="1400">
                <a:solidFill>
                  <a:schemeClr val="dk2"/>
                </a:solidFill>
              </a:rPr>
              <a:t>for example, for variables “ past purchase”, the mean value is $130.6, median value is $53, and according to tendency distribution, only last 2% values are more than $100. so  we set median 53 to evaluate whether this customer has a large past purchase amount.</a:t>
            </a:r>
            <a:endParaRPr sz="1200"/>
          </a:p>
          <a:p>
            <a:pPr marL="457200" lvl="0" indent="-304800" algn="l" rtl="0">
              <a:lnSpc>
                <a:spcPct val="115000"/>
              </a:lnSpc>
              <a:spcBef>
                <a:spcPts val="0"/>
              </a:spcBef>
              <a:spcAft>
                <a:spcPts val="0"/>
              </a:spcAft>
              <a:buClr>
                <a:srgbClr val="000000"/>
              </a:buClr>
              <a:buSzPts val="1200"/>
              <a:buChar char="●"/>
            </a:pPr>
            <a:r>
              <a:rPr lang="zh-CN" sz="1200"/>
              <a:t>Regression on 7 baseline variables and check if slice using these variables would lead to significant and economically meaningful differences in causal effect. </a:t>
            </a:r>
            <a:endParaRPr sz="1200"/>
          </a:p>
          <a:p>
            <a:pPr marL="457200" lvl="0" indent="-304800" algn="l" rtl="0">
              <a:lnSpc>
                <a:spcPct val="115000"/>
              </a:lnSpc>
              <a:spcBef>
                <a:spcPts val="0"/>
              </a:spcBef>
              <a:spcAft>
                <a:spcPts val="0"/>
              </a:spcAft>
              <a:buClr>
                <a:schemeClr val="dk2"/>
              </a:buClr>
              <a:buSzPts val="1200"/>
              <a:buChar char="●"/>
            </a:pPr>
            <a:r>
              <a:rPr lang="zh-CN" sz="1200"/>
              <a:t>check the coefficients of regression for each variables to see if this there is significantly difference between control and email group.</a:t>
            </a:r>
            <a:endParaRPr sz="1200"/>
          </a:p>
          <a:p>
            <a:pPr marL="457200" lvl="0" indent="-304800" algn="l" rtl="0">
              <a:spcBef>
                <a:spcPts val="0"/>
              </a:spcBef>
              <a:spcAft>
                <a:spcPts val="0"/>
              </a:spcAft>
              <a:buClr>
                <a:schemeClr val="dk2"/>
              </a:buClr>
              <a:buSzPts val="1200"/>
              <a:buChar char="●"/>
            </a:pPr>
            <a:r>
              <a:rPr lang="zh-CN" sz="1400">
                <a:solidFill>
                  <a:schemeClr val="dk1"/>
                </a:solidFill>
              </a:rPr>
              <a:t>1. Subgroups vary in how much they engage in behaviors </a:t>
            </a:r>
            <a:endParaRPr sz="1400">
              <a:solidFill>
                <a:schemeClr val="dk1"/>
              </a:solidFill>
            </a:endParaRPr>
          </a:p>
          <a:p>
            <a:pPr marL="457200" lvl="0" indent="-304800" algn="l" rtl="0">
              <a:spcBef>
                <a:spcPts val="0"/>
              </a:spcBef>
              <a:spcAft>
                <a:spcPts val="0"/>
              </a:spcAft>
              <a:buClr>
                <a:schemeClr val="dk2"/>
              </a:buClr>
              <a:buSzPts val="1200"/>
              <a:buChar char="●"/>
            </a:pPr>
            <a:r>
              <a:rPr lang="zh-CN" sz="1400">
                <a:solidFill>
                  <a:schemeClr val="dk1"/>
                </a:solidFill>
              </a:rPr>
              <a:t>    Big volume buyers tend to have $10.45 higher average purchases in the future </a:t>
            </a:r>
            <a:endParaRPr sz="1400">
              <a:solidFill>
                <a:schemeClr val="dk1"/>
              </a:solidFill>
            </a:endParaRPr>
          </a:p>
          <a:p>
            <a:pPr marL="457200" lvl="0" indent="-304800" algn="l" rtl="0">
              <a:spcBef>
                <a:spcPts val="0"/>
              </a:spcBef>
              <a:spcAft>
                <a:spcPts val="0"/>
              </a:spcAft>
              <a:buClr>
                <a:schemeClr val="dk2"/>
              </a:buClr>
              <a:buSzPts val="1200"/>
              <a:buChar char="●"/>
            </a:pPr>
            <a:r>
              <a:rPr lang="zh-CN" sz="1400">
                <a:solidFill>
                  <a:schemeClr val="dk1"/>
                </a:solidFill>
              </a:rPr>
              <a:t>2. Subgroups vary in how much they respond to treatments </a:t>
            </a:r>
            <a:endParaRPr sz="1400">
              <a:solidFill>
                <a:schemeClr val="dk1"/>
              </a:solidFill>
            </a:endParaRPr>
          </a:p>
          <a:p>
            <a:pPr marL="457200" lvl="0" indent="-304800" algn="l" rtl="0">
              <a:spcBef>
                <a:spcPts val="0"/>
              </a:spcBef>
              <a:spcAft>
                <a:spcPts val="0"/>
              </a:spcAft>
              <a:buClr>
                <a:schemeClr val="dk2"/>
              </a:buClr>
              <a:buSzPts val="1200"/>
              <a:buChar char="●"/>
            </a:pPr>
            <a:r>
              <a:rPr lang="zh-CN" sz="1400">
                <a:solidFill>
                  <a:schemeClr val="dk1"/>
                </a:solidFill>
              </a:rPr>
              <a:t>    Big volume buyers are more affected by the email, leading to addition $1.59 in spending</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f0ac07880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f0ac07880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lang="en-US" altLang="zh-CN" sz="1400" dirty="0">
              <a:solidFill>
                <a:schemeClr val="dk2"/>
              </a:solidFill>
            </a:endParaRPr>
          </a:p>
          <a:p>
            <a:pPr marL="0" lvl="0" indent="0" algn="l" rtl="0">
              <a:lnSpc>
                <a:spcPct val="115000"/>
              </a:lnSpc>
              <a:spcBef>
                <a:spcPts val="0"/>
              </a:spcBef>
              <a:spcAft>
                <a:spcPts val="1600"/>
              </a:spcAft>
              <a:buClr>
                <a:schemeClr val="dk1"/>
              </a:buClr>
              <a:buSzPts val="1100"/>
              <a:buFont typeface="Arial"/>
              <a:buNone/>
            </a:pPr>
            <a:r>
              <a:rPr lang="en-US" altLang="zh-CN" sz="1400" dirty="0">
                <a:solidFill>
                  <a:schemeClr val="dk2"/>
                </a:solidFill>
              </a:rPr>
              <a:t>We</a:t>
            </a:r>
            <a:r>
              <a:rPr lang="zh-CN" altLang="en-US" sz="1400" dirty="0">
                <a:solidFill>
                  <a:schemeClr val="dk2"/>
                </a:solidFill>
              </a:rPr>
              <a:t> </a:t>
            </a:r>
            <a:r>
              <a:rPr lang="en-US" altLang="zh-CN" sz="1400" dirty="0">
                <a:solidFill>
                  <a:schemeClr val="dk2"/>
                </a:solidFill>
              </a:rPr>
              <a:t>chose</a:t>
            </a:r>
            <a:r>
              <a:rPr lang="zh-CN" altLang="en-US" sz="1400" dirty="0">
                <a:solidFill>
                  <a:schemeClr val="dk2"/>
                </a:solidFill>
              </a:rPr>
              <a:t> </a:t>
            </a:r>
            <a:r>
              <a:rPr lang="en-US" altLang="zh-CN" sz="1400" dirty="0">
                <a:solidFill>
                  <a:schemeClr val="dk2"/>
                </a:solidFill>
              </a:rPr>
              <a:t>causal</a:t>
            </a:r>
            <a:r>
              <a:rPr lang="zh-CN" altLang="en-US" sz="1400" dirty="0">
                <a:solidFill>
                  <a:schemeClr val="dk2"/>
                </a:solidFill>
              </a:rPr>
              <a:t> </a:t>
            </a:r>
            <a:r>
              <a:rPr lang="en-US" altLang="zh-CN" sz="1400" dirty="0">
                <a:solidFill>
                  <a:schemeClr val="dk2"/>
                </a:solidFill>
              </a:rPr>
              <a:t>forest</a:t>
            </a:r>
            <a:r>
              <a:rPr lang="zh-CN" altLang="en-US" sz="1400" dirty="0">
                <a:solidFill>
                  <a:schemeClr val="dk2"/>
                </a:solidFill>
              </a:rPr>
              <a:t> </a:t>
            </a:r>
            <a:r>
              <a:rPr lang="en-US" altLang="zh-CN" sz="1400" dirty="0">
                <a:solidFill>
                  <a:schemeClr val="dk2"/>
                </a:solidFill>
              </a:rPr>
              <a:t>as</a:t>
            </a:r>
            <a:r>
              <a:rPr lang="zh-CN" altLang="en-US" sz="1400" dirty="0">
                <a:solidFill>
                  <a:schemeClr val="dk2"/>
                </a:solidFill>
              </a:rPr>
              <a:t> </a:t>
            </a:r>
            <a:r>
              <a:rPr lang="en-US" altLang="zh-CN" sz="1400" dirty="0">
                <a:solidFill>
                  <a:schemeClr val="dk2"/>
                </a:solidFill>
              </a:rPr>
              <a:t>a</a:t>
            </a:r>
            <a:r>
              <a:rPr lang="zh-CN" altLang="en-US" sz="1400" dirty="0">
                <a:solidFill>
                  <a:schemeClr val="dk2"/>
                </a:solidFill>
              </a:rPr>
              <a:t> </a:t>
            </a:r>
            <a:r>
              <a:rPr lang="en-US" altLang="zh-CN" sz="1400" dirty="0">
                <a:solidFill>
                  <a:schemeClr val="dk2"/>
                </a:solidFill>
              </a:rPr>
              <a:t>tool</a:t>
            </a:r>
            <a:r>
              <a:rPr lang="zh-CN" altLang="en-US" sz="1400" dirty="0">
                <a:solidFill>
                  <a:schemeClr val="dk2"/>
                </a:solidFill>
              </a:rPr>
              <a:t> </a:t>
            </a:r>
            <a:r>
              <a:rPr lang="en-US" altLang="zh-CN" sz="1400" dirty="0">
                <a:solidFill>
                  <a:schemeClr val="dk2"/>
                </a:solidFill>
              </a:rPr>
              <a:t>to</a:t>
            </a:r>
            <a:r>
              <a:rPr lang="zh-CN" altLang="en-US" sz="1400" dirty="0">
                <a:solidFill>
                  <a:schemeClr val="dk2"/>
                </a:solidFill>
              </a:rPr>
              <a:t> </a:t>
            </a:r>
            <a:r>
              <a:rPr lang="en-US" altLang="zh-CN" sz="1400" dirty="0">
                <a:solidFill>
                  <a:schemeClr val="dk2"/>
                </a:solidFill>
              </a:rPr>
              <a:t>categorize</a:t>
            </a:r>
            <a:r>
              <a:rPr lang="zh-CN" altLang="en-US" sz="1400" dirty="0">
                <a:solidFill>
                  <a:schemeClr val="dk2"/>
                </a:solidFill>
              </a:rPr>
              <a:t> </a:t>
            </a:r>
            <a:r>
              <a:rPr lang="en-US" altLang="zh-CN" sz="1400" dirty="0">
                <a:solidFill>
                  <a:schemeClr val="dk2"/>
                </a:solidFill>
              </a:rPr>
              <a:t>customers</a:t>
            </a:r>
            <a:r>
              <a:rPr lang="zh-CN" altLang="en-US" sz="1400" dirty="0">
                <a:solidFill>
                  <a:schemeClr val="dk2"/>
                </a:solidFill>
              </a:rPr>
              <a:t> </a:t>
            </a:r>
            <a:r>
              <a:rPr lang="en-US" altLang="zh-CN" sz="1400" dirty="0">
                <a:solidFill>
                  <a:schemeClr val="dk2"/>
                </a:solidFill>
              </a:rPr>
              <a:t>and</a:t>
            </a:r>
            <a:r>
              <a:rPr lang="zh-CN" altLang="en-US" sz="1400" dirty="0">
                <a:solidFill>
                  <a:schemeClr val="dk2"/>
                </a:solidFill>
              </a:rPr>
              <a:t> </a:t>
            </a:r>
            <a:r>
              <a:rPr lang="en-US" altLang="zh-CN" sz="1400" dirty="0">
                <a:solidFill>
                  <a:schemeClr val="dk2"/>
                </a:solidFill>
              </a:rPr>
              <a:t>set</a:t>
            </a:r>
            <a:r>
              <a:rPr lang="zh-CN" altLang="en-US" sz="1400" dirty="0">
                <a:solidFill>
                  <a:schemeClr val="dk2"/>
                </a:solidFill>
              </a:rPr>
              <a:t> </a:t>
            </a:r>
            <a:r>
              <a:rPr lang="en-US" altLang="zh-CN" sz="1400" dirty="0">
                <a:solidFill>
                  <a:schemeClr val="dk2"/>
                </a:solidFill>
              </a:rPr>
              <a:t>targeting</a:t>
            </a:r>
            <a:r>
              <a:rPr lang="zh-CN" altLang="en-US" sz="1400" dirty="0">
                <a:solidFill>
                  <a:schemeClr val="dk2"/>
                </a:solidFill>
              </a:rPr>
              <a:t> </a:t>
            </a:r>
            <a:r>
              <a:rPr lang="en-US" altLang="zh-CN" sz="1400" dirty="0">
                <a:solidFill>
                  <a:schemeClr val="dk2"/>
                </a:solidFill>
              </a:rPr>
              <a:t>plan.</a:t>
            </a:r>
            <a:r>
              <a:rPr lang="zh-CN" altLang="en-US" sz="1400" dirty="0">
                <a:solidFill>
                  <a:schemeClr val="dk2"/>
                </a:solidFill>
              </a:rPr>
              <a:t> </a:t>
            </a:r>
            <a:r>
              <a:rPr lang="en-US" altLang="zh-CN" sz="1400" dirty="0">
                <a:solidFill>
                  <a:schemeClr val="dk2"/>
                </a:solidFill>
              </a:rPr>
              <a:t>This</a:t>
            </a:r>
            <a:r>
              <a:rPr lang="zh-CN" altLang="en-US" sz="1400" dirty="0">
                <a:solidFill>
                  <a:schemeClr val="dk2"/>
                </a:solidFill>
              </a:rPr>
              <a:t> </a:t>
            </a:r>
            <a:r>
              <a:rPr lang="en-US" altLang="zh-CN" sz="1400" dirty="0">
                <a:solidFill>
                  <a:schemeClr val="dk2"/>
                </a:solidFill>
              </a:rPr>
              <a:t>method</a:t>
            </a:r>
            <a:r>
              <a:rPr lang="zh-CN" altLang="en-US" sz="1400" dirty="0">
                <a:solidFill>
                  <a:schemeClr val="dk2"/>
                </a:solidFill>
              </a:rPr>
              <a:t> </a:t>
            </a:r>
            <a:r>
              <a:rPr lang="en-US" altLang="zh-CN" sz="1400" dirty="0">
                <a:solidFill>
                  <a:schemeClr val="dk2"/>
                </a:solidFill>
              </a:rPr>
              <a:t>has</a:t>
            </a:r>
            <a:r>
              <a:rPr lang="zh-CN" altLang="en-US" sz="1400" dirty="0">
                <a:solidFill>
                  <a:schemeClr val="dk2"/>
                </a:solidFill>
              </a:rPr>
              <a:t> </a:t>
            </a:r>
            <a:r>
              <a:rPr lang="en-US" altLang="zh-CN" sz="1400" dirty="0">
                <a:solidFill>
                  <a:schemeClr val="dk2"/>
                </a:solidFill>
              </a:rPr>
              <a:t>several</a:t>
            </a:r>
            <a:r>
              <a:rPr lang="zh-CN" altLang="en-US" sz="1400" dirty="0">
                <a:solidFill>
                  <a:schemeClr val="dk2"/>
                </a:solidFill>
              </a:rPr>
              <a:t> </a:t>
            </a:r>
            <a:r>
              <a:rPr lang="en-US" altLang="zh-CN" sz="1400" dirty="0">
                <a:solidFill>
                  <a:schemeClr val="dk2"/>
                </a:solidFill>
              </a:rPr>
              <a:t>advantages</a:t>
            </a:r>
            <a:r>
              <a:rPr lang="zh-CN" altLang="en-US" sz="1400" dirty="0">
                <a:solidFill>
                  <a:schemeClr val="dk2"/>
                </a:solidFill>
              </a:rPr>
              <a:t> </a:t>
            </a:r>
            <a:r>
              <a:rPr lang="en-US" altLang="zh-CN" sz="1400" dirty="0">
                <a:solidFill>
                  <a:schemeClr val="dk2"/>
                </a:solidFill>
              </a:rPr>
              <a:t>compared</a:t>
            </a:r>
            <a:r>
              <a:rPr lang="zh-CN" altLang="en-US" sz="1400" dirty="0">
                <a:solidFill>
                  <a:schemeClr val="dk2"/>
                </a:solidFill>
              </a:rPr>
              <a:t> </a:t>
            </a:r>
            <a:r>
              <a:rPr lang="en-US" altLang="zh-CN" sz="1400" dirty="0">
                <a:solidFill>
                  <a:schemeClr val="dk2"/>
                </a:solidFill>
              </a:rPr>
              <a:t>to</a:t>
            </a:r>
            <a:r>
              <a:rPr lang="zh-CN" altLang="en-US" sz="1400" dirty="0">
                <a:solidFill>
                  <a:schemeClr val="dk2"/>
                </a:solidFill>
              </a:rPr>
              <a:t> </a:t>
            </a:r>
            <a:r>
              <a:rPr lang="en-US" altLang="zh-CN" sz="1400" dirty="0">
                <a:solidFill>
                  <a:schemeClr val="dk2"/>
                </a:solidFill>
              </a:rPr>
              <a:t>uplift</a:t>
            </a:r>
            <a:r>
              <a:rPr lang="zh-CN" altLang="en-US" sz="1400" dirty="0">
                <a:solidFill>
                  <a:schemeClr val="dk2"/>
                </a:solidFill>
              </a:rPr>
              <a:t> </a:t>
            </a:r>
            <a:r>
              <a:rPr lang="en-US" altLang="zh-CN" sz="1400" dirty="0">
                <a:solidFill>
                  <a:schemeClr val="dk2"/>
                </a:solidFill>
              </a:rPr>
              <a:t>model, also fits this analysis</a:t>
            </a:r>
            <a:r>
              <a:rPr lang="zh-CN" altLang="en-US" sz="1400" dirty="0">
                <a:solidFill>
                  <a:schemeClr val="dk2"/>
                </a:solidFill>
              </a:rPr>
              <a:t> </a:t>
            </a:r>
            <a:r>
              <a:rPr lang="en-US" altLang="zh-CN" sz="1400" dirty="0">
                <a:solidFill>
                  <a:schemeClr val="dk2"/>
                </a:solidFill>
              </a:rPr>
              <a:t>better…</a:t>
            </a:r>
          </a:p>
          <a:p>
            <a:pPr marL="0" lvl="0" indent="0" algn="l" rtl="0">
              <a:lnSpc>
                <a:spcPct val="115000"/>
              </a:lnSpc>
              <a:spcBef>
                <a:spcPts val="0"/>
              </a:spcBef>
              <a:spcAft>
                <a:spcPts val="1600"/>
              </a:spcAft>
              <a:buClr>
                <a:schemeClr val="dk1"/>
              </a:buClr>
              <a:buSzPts val="1100"/>
              <a:buFont typeface="Arial"/>
              <a:buNone/>
            </a:pPr>
            <a:endParaRPr lang="en-US" altLang="zh-CN" sz="1400" dirty="0">
              <a:solidFill>
                <a:schemeClr val="dk2"/>
              </a:solidFill>
            </a:endParaRPr>
          </a:p>
          <a:p>
            <a:pPr marL="0" lvl="0" indent="0" algn="l" rtl="0">
              <a:lnSpc>
                <a:spcPct val="115000"/>
              </a:lnSpc>
              <a:spcBef>
                <a:spcPts val="0"/>
              </a:spcBef>
              <a:spcAft>
                <a:spcPts val="1600"/>
              </a:spcAft>
              <a:buClr>
                <a:schemeClr val="dk1"/>
              </a:buClr>
              <a:buSzPts val="1100"/>
              <a:buFont typeface="Arial"/>
              <a:buNone/>
            </a:pPr>
            <a:r>
              <a:rPr lang="en-US" altLang="zh-CN" sz="1400" dirty="0">
                <a:solidFill>
                  <a:schemeClr val="dk2"/>
                </a:solidFill>
              </a:rPr>
              <a:t>Based</a:t>
            </a:r>
            <a:r>
              <a:rPr lang="zh-CN" altLang="en-US" sz="1400" dirty="0">
                <a:solidFill>
                  <a:schemeClr val="dk2"/>
                </a:solidFill>
              </a:rPr>
              <a:t> </a:t>
            </a:r>
            <a:r>
              <a:rPr lang="en-US" altLang="zh-CN" sz="1400" dirty="0">
                <a:solidFill>
                  <a:schemeClr val="dk2"/>
                </a:solidFill>
              </a:rPr>
              <a:t>on</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a:solidFill>
                  <a:schemeClr val="dk2"/>
                </a:solidFill>
              </a:rPr>
              <a:t>variable</a:t>
            </a:r>
            <a:r>
              <a:rPr lang="zh-CN" altLang="en-US" sz="1400" dirty="0">
                <a:solidFill>
                  <a:schemeClr val="dk2"/>
                </a:solidFill>
              </a:rPr>
              <a:t> </a:t>
            </a:r>
            <a:r>
              <a:rPr lang="en-US" altLang="zh-CN" sz="1400" dirty="0">
                <a:solidFill>
                  <a:schemeClr val="dk2"/>
                </a:solidFill>
              </a:rPr>
              <a:t>importance</a:t>
            </a:r>
            <a:r>
              <a:rPr lang="zh-CN" altLang="en-US" sz="1400" dirty="0">
                <a:solidFill>
                  <a:schemeClr val="dk2"/>
                </a:solidFill>
              </a:rPr>
              <a:t> </a:t>
            </a:r>
            <a:r>
              <a:rPr lang="en-US" altLang="zh-CN" sz="1400" dirty="0">
                <a:solidFill>
                  <a:schemeClr val="dk2"/>
                </a:solidFill>
              </a:rPr>
              <a:t>result</a:t>
            </a:r>
            <a:r>
              <a:rPr lang="zh-CN" altLang="en-US" sz="1400" dirty="0">
                <a:solidFill>
                  <a:schemeClr val="dk2"/>
                </a:solidFill>
              </a:rPr>
              <a:t> </a:t>
            </a:r>
            <a:r>
              <a:rPr lang="en-US" altLang="zh-CN" sz="1400" dirty="0">
                <a:solidFill>
                  <a:schemeClr val="dk2"/>
                </a:solidFill>
              </a:rPr>
              <a:t>of</a:t>
            </a:r>
            <a:r>
              <a:rPr lang="zh-CN" altLang="en-US" sz="1400" dirty="0">
                <a:solidFill>
                  <a:schemeClr val="dk2"/>
                </a:solidFill>
              </a:rPr>
              <a:t> </a:t>
            </a:r>
            <a:r>
              <a:rPr lang="en-US" altLang="zh-CN" sz="1400" dirty="0">
                <a:solidFill>
                  <a:schemeClr val="dk2"/>
                </a:solidFill>
              </a:rPr>
              <a:t>7</a:t>
            </a:r>
            <a:r>
              <a:rPr lang="zh-CN" altLang="en-US" sz="1400" dirty="0">
                <a:solidFill>
                  <a:schemeClr val="dk2"/>
                </a:solidFill>
              </a:rPr>
              <a:t> </a:t>
            </a:r>
            <a:r>
              <a:rPr lang="en-US" altLang="zh-CN" sz="1400" dirty="0">
                <a:solidFill>
                  <a:schemeClr val="dk2"/>
                </a:solidFill>
              </a:rPr>
              <a:t>variables,</a:t>
            </a:r>
            <a:r>
              <a:rPr lang="zh-CN" altLang="en-US" sz="1400" dirty="0">
                <a:solidFill>
                  <a:schemeClr val="dk2"/>
                </a:solidFill>
              </a:rPr>
              <a:t> </a:t>
            </a:r>
            <a:r>
              <a:rPr lang="en-US" altLang="zh-CN" sz="1400" dirty="0">
                <a:solidFill>
                  <a:srgbClr val="000000"/>
                </a:solidFill>
                <a:latin typeface="Lato"/>
                <a:ea typeface="Lato"/>
                <a:cs typeface="Lato"/>
                <a:sym typeface="Lato"/>
              </a:rPr>
              <a:t>past purchase is the most important for</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purchasing</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decision,</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with</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importance</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level</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of</a:t>
            </a:r>
            <a:r>
              <a:rPr lang="zh-CN" altLang="en-US" sz="1400" dirty="0">
                <a:solidFill>
                  <a:srgbClr val="000000"/>
                </a:solidFill>
                <a:latin typeface="Lato"/>
                <a:ea typeface="Lato"/>
                <a:cs typeface="Lato"/>
                <a:sym typeface="Lato"/>
              </a:rPr>
              <a:t> </a:t>
            </a:r>
            <a:r>
              <a:rPr lang="en-US" altLang="zh-CN" sz="1400" dirty="0">
                <a:solidFill>
                  <a:srgbClr val="000000"/>
                </a:solidFill>
                <a:latin typeface="Lato"/>
                <a:ea typeface="Lato"/>
                <a:cs typeface="Lato"/>
                <a:sym typeface="Lato"/>
              </a:rPr>
              <a:t>0.3.</a:t>
            </a:r>
          </a:p>
          <a:p>
            <a:pPr marL="0" lvl="0" indent="0" algn="l" rtl="0">
              <a:lnSpc>
                <a:spcPct val="115000"/>
              </a:lnSpc>
              <a:spcBef>
                <a:spcPts val="0"/>
              </a:spcBef>
              <a:spcAft>
                <a:spcPts val="1600"/>
              </a:spcAft>
              <a:buClr>
                <a:schemeClr val="dk1"/>
              </a:buClr>
              <a:buSzPts val="1100"/>
              <a:buFont typeface="Arial"/>
              <a:buNone/>
            </a:pPr>
            <a:endParaRPr lang="en-US" altLang="zh-CN" sz="1400" dirty="0">
              <a:solidFill>
                <a:schemeClr val="dk2"/>
              </a:solidFill>
            </a:endParaRPr>
          </a:p>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r>
              <a:rPr lang="en-US" altLang="zh-CN" sz="1400" dirty="0">
                <a:solidFill>
                  <a:schemeClr val="dk2"/>
                </a:solidFill>
              </a:rPr>
              <a:t>After</a:t>
            </a:r>
            <a:r>
              <a:rPr lang="zh-CN" altLang="en-US" sz="1400" dirty="0">
                <a:solidFill>
                  <a:schemeClr val="dk2"/>
                </a:solidFill>
              </a:rPr>
              <a:t> </a:t>
            </a:r>
            <a:r>
              <a:rPr lang="en-US" altLang="zh-CN" sz="1400" dirty="0">
                <a:solidFill>
                  <a:schemeClr val="dk2"/>
                </a:solidFill>
              </a:rPr>
              <a:t>using</a:t>
            </a:r>
            <a:r>
              <a:rPr lang="zh-CN" altLang="en-US" sz="1400" dirty="0">
                <a:solidFill>
                  <a:schemeClr val="dk2"/>
                </a:solidFill>
              </a:rPr>
              <a:t> </a:t>
            </a:r>
            <a:r>
              <a:rPr lang="en-US" altLang="zh-CN" sz="1400" dirty="0">
                <a:solidFill>
                  <a:schemeClr val="dk2"/>
                </a:solidFill>
              </a:rPr>
              <a:t>baseline</a:t>
            </a:r>
            <a:r>
              <a:rPr lang="zh-CN" altLang="en-US" sz="1400" dirty="0">
                <a:solidFill>
                  <a:schemeClr val="dk2"/>
                </a:solidFill>
              </a:rPr>
              <a:t> </a:t>
            </a:r>
            <a:r>
              <a:rPr lang="en-US" altLang="zh-CN" sz="1400" dirty="0">
                <a:solidFill>
                  <a:schemeClr val="dk2"/>
                </a:solidFill>
              </a:rPr>
              <a:t>variables</a:t>
            </a:r>
            <a:r>
              <a:rPr lang="zh-CN" altLang="en-US" sz="1400" dirty="0">
                <a:solidFill>
                  <a:schemeClr val="dk2"/>
                </a:solidFill>
              </a:rPr>
              <a:t> </a:t>
            </a:r>
            <a:r>
              <a:rPr lang="en-US" altLang="zh-CN" sz="1400" dirty="0">
                <a:solidFill>
                  <a:schemeClr val="dk2"/>
                </a:solidFill>
              </a:rPr>
              <a:t>to</a:t>
            </a:r>
            <a:r>
              <a:rPr lang="zh-CN" altLang="en-US" sz="1400" dirty="0">
                <a:solidFill>
                  <a:schemeClr val="dk2"/>
                </a:solidFill>
              </a:rPr>
              <a:t> </a:t>
            </a:r>
            <a:r>
              <a:rPr lang="en-US" altLang="zh-CN" sz="1400" dirty="0">
                <a:solidFill>
                  <a:schemeClr val="dk2"/>
                </a:solidFill>
              </a:rPr>
              <a:t>predict</a:t>
            </a:r>
            <a:r>
              <a:rPr lang="zh-CN" altLang="en-US" sz="1400" dirty="0">
                <a:solidFill>
                  <a:schemeClr val="dk2"/>
                </a:solidFill>
              </a:rPr>
              <a:t> </a:t>
            </a:r>
            <a:r>
              <a:rPr lang="en-US" altLang="zh-CN" sz="1400" dirty="0">
                <a:solidFill>
                  <a:schemeClr val="dk2"/>
                </a:solidFill>
              </a:rPr>
              <a:t>purchase</a:t>
            </a:r>
            <a:r>
              <a:rPr lang="zh-CN" altLang="en-US" sz="1400" dirty="0">
                <a:solidFill>
                  <a:schemeClr val="dk2"/>
                </a:solidFill>
              </a:rPr>
              <a:t> </a:t>
            </a:r>
            <a:r>
              <a:rPr lang="en-US" altLang="zh-CN" sz="1400" dirty="0">
                <a:solidFill>
                  <a:schemeClr val="dk2"/>
                </a:solidFill>
              </a:rPr>
              <a:t>amount</a:t>
            </a:r>
            <a:r>
              <a:rPr lang="zh-CN" altLang="en-US" sz="1400" dirty="0">
                <a:solidFill>
                  <a:schemeClr val="dk2"/>
                </a:solidFill>
              </a:rPr>
              <a:t> </a:t>
            </a:r>
            <a:r>
              <a:rPr lang="en-US" altLang="zh-CN" sz="1400" dirty="0">
                <a:solidFill>
                  <a:schemeClr val="dk2"/>
                </a:solidFill>
              </a:rPr>
              <a:t>of</a:t>
            </a:r>
            <a:r>
              <a:rPr lang="zh-CN" altLang="en-US" sz="1400" dirty="0">
                <a:solidFill>
                  <a:schemeClr val="dk2"/>
                </a:solidFill>
              </a:rPr>
              <a:t> </a:t>
            </a:r>
            <a:r>
              <a:rPr lang="en-US" altLang="zh-CN" sz="1400" dirty="0">
                <a:solidFill>
                  <a:schemeClr val="dk2"/>
                </a:solidFill>
              </a:rPr>
              <a:t>each</a:t>
            </a:r>
            <a:r>
              <a:rPr lang="zh-CN" altLang="en-US" sz="1400" dirty="0">
                <a:solidFill>
                  <a:schemeClr val="dk2"/>
                </a:solidFill>
              </a:rPr>
              <a:t> </a:t>
            </a:r>
            <a:r>
              <a:rPr lang="en-US" altLang="zh-CN" sz="1400" dirty="0">
                <a:solidFill>
                  <a:schemeClr val="dk2"/>
                </a:solidFill>
              </a:rPr>
              <a:t>individual,</a:t>
            </a:r>
            <a:r>
              <a:rPr lang="zh-CN" altLang="en-US" sz="1400" dirty="0">
                <a:solidFill>
                  <a:schemeClr val="dk2"/>
                </a:solidFill>
              </a:rPr>
              <a:t> </a:t>
            </a:r>
            <a:r>
              <a:rPr lang="en-US" altLang="zh-CN" sz="1400" dirty="0">
                <a:solidFill>
                  <a:schemeClr val="dk2"/>
                </a:solidFill>
              </a:rPr>
              <a:t>we</a:t>
            </a:r>
            <a:r>
              <a:rPr lang="zh-CN" altLang="en-US" sz="1400" dirty="0">
                <a:solidFill>
                  <a:schemeClr val="dk2"/>
                </a:solidFill>
              </a:rPr>
              <a:t> </a:t>
            </a:r>
            <a:r>
              <a:rPr lang="en-US" altLang="zh-CN" sz="1400" dirty="0">
                <a:solidFill>
                  <a:schemeClr val="dk2"/>
                </a:solidFill>
              </a:rPr>
              <a:t>then</a:t>
            </a:r>
            <a:r>
              <a:rPr lang="zh-CN" altLang="en-US" sz="1400" dirty="0">
                <a:solidFill>
                  <a:schemeClr val="dk2"/>
                </a:solidFill>
              </a:rPr>
              <a:t> </a:t>
            </a:r>
            <a:r>
              <a:rPr lang="en-US" altLang="zh-CN" sz="1400" dirty="0">
                <a:solidFill>
                  <a:schemeClr val="dk2"/>
                </a:solidFill>
              </a:rPr>
              <a:t>multiplied</a:t>
            </a:r>
            <a:r>
              <a:rPr lang="zh-CN" altLang="en-US" sz="1400" dirty="0">
                <a:solidFill>
                  <a:schemeClr val="dk2"/>
                </a:solidFill>
              </a:rPr>
              <a:t> </a:t>
            </a:r>
            <a:r>
              <a:rPr lang="en-US" altLang="zh-CN" sz="1400" dirty="0">
                <a:solidFill>
                  <a:schemeClr val="dk2"/>
                </a:solidFill>
              </a:rPr>
              <a:t>it</a:t>
            </a:r>
            <a:r>
              <a:rPr lang="zh-CN" altLang="en-US" sz="1400" dirty="0">
                <a:solidFill>
                  <a:schemeClr val="dk2"/>
                </a:solidFill>
              </a:rPr>
              <a:t> </a:t>
            </a:r>
            <a:r>
              <a:rPr lang="en-US" altLang="zh-CN" sz="1400" dirty="0">
                <a:solidFill>
                  <a:schemeClr val="dk2"/>
                </a:solidFill>
              </a:rPr>
              <a:t>with</a:t>
            </a:r>
            <a:r>
              <a:rPr lang="zh-CN" altLang="en-US" sz="1400" dirty="0">
                <a:solidFill>
                  <a:schemeClr val="dk2"/>
                </a:solidFill>
              </a:rPr>
              <a:t> </a:t>
            </a:r>
            <a:r>
              <a:rPr lang="en-US" altLang="zh-CN" sz="1400" dirty="0">
                <a:solidFill>
                  <a:schemeClr val="dk2"/>
                </a:solidFill>
              </a:rPr>
              <a:t>0.3</a:t>
            </a:r>
            <a:r>
              <a:rPr lang="zh-CN" altLang="en-US" sz="1400" dirty="0">
                <a:solidFill>
                  <a:schemeClr val="dk2"/>
                </a:solidFill>
              </a:rPr>
              <a:t> </a:t>
            </a:r>
            <a:r>
              <a:rPr lang="en-US" altLang="zh-CN" sz="1400" dirty="0">
                <a:solidFill>
                  <a:schemeClr val="dk2"/>
                </a:solidFill>
              </a:rPr>
              <a:t>(which</a:t>
            </a:r>
            <a:r>
              <a:rPr lang="zh-CN" altLang="en-US" sz="1400" dirty="0">
                <a:solidFill>
                  <a:schemeClr val="dk2"/>
                </a:solidFill>
              </a:rPr>
              <a:t> </a:t>
            </a:r>
            <a:r>
              <a:rPr lang="en-US" altLang="zh-CN" sz="1400" dirty="0">
                <a:solidFill>
                  <a:schemeClr val="dk2"/>
                </a:solidFill>
              </a:rPr>
              <a:t>is</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a:solidFill>
                  <a:schemeClr val="dk2"/>
                </a:solidFill>
              </a:rPr>
              <a:t>profit</a:t>
            </a:r>
            <a:r>
              <a:rPr lang="zh-CN" altLang="en-US" sz="1400" dirty="0">
                <a:solidFill>
                  <a:schemeClr val="dk2"/>
                </a:solidFill>
              </a:rPr>
              <a:t> </a:t>
            </a:r>
            <a:r>
              <a:rPr lang="en-US" altLang="zh-CN" sz="1400" dirty="0">
                <a:solidFill>
                  <a:schemeClr val="dk2"/>
                </a:solidFill>
              </a:rPr>
              <a:t>margin),</a:t>
            </a:r>
            <a:r>
              <a:rPr lang="zh-CN" altLang="en-US" sz="1400" dirty="0">
                <a:solidFill>
                  <a:schemeClr val="dk2"/>
                </a:solidFill>
              </a:rPr>
              <a:t> </a:t>
            </a:r>
            <a:r>
              <a:rPr lang="en-US" altLang="zh-CN" sz="1400" dirty="0">
                <a:solidFill>
                  <a:schemeClr val="dk2"/>
                </a:solidFill>
              </a:rPr>
              <a:t>and</a:t>
            </a:r>
            <a:r>
              <a:rPr lang="zh-CN" altLang="en-US" sz="1400" dirty="0">
                <a:solidFill>
                  <a:schemeClr val="dk2"/>
                </a:solidFill>
              </a:rPr>
              <a:t> </a:t>
            </a:r>
            <a:r>
              <a:rPr lang="en-US" altLang="zh-CN" sz="1400" dirty="0">
                <a:solidFill>
                  <a:schemeClr val="dk2"/>
                </a:solidFill>
              </a:rPr>
              <a:t>minus</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a:solidFill>
                  <a:schemeClr val="dk2"/>
                </a:solidFill>
              </a:rPr>
              <a:t>0.1-dollar</a:t>
            </a:r>
            <a:r>
              <a:rPr lang="zh-CN" altLang="en-US" sz="1400" dirty="0">
                <a:solidFill>
                  <a:schemeClr val="dk2"/>
                </a:solidFill>
              </a:rPr>
              <a:t> </a:t>
            </a:r>
            <a:r>
              <a:rPr lang="en-US" altLang="zh-CN" sz="1400" dirty="0">
                <a:solidFill>
                  <a:schemeClr val="dk2"/>
                </a:solidFill>
              </a:rPr>
              <a:t>cost</a:t>
            </a:r>
            <a:r>
              <a:rPr lang="zh-CN" altLang="en-US" sz="1400" dirty="0">
                <a:solidFill>
                  <a:schemeClr val="dk2"/>
                </a:solidFill>
              </a:rPr>
              <a:t> </a:t>
            </a:r>
            <a:r>
              <a:rPr lang="en-US" altLang="zh-CN" sz="1400" dirty="0">
                <a:solidFill>
                  <a:schemeClr val="dk2"/>
                </a:solidFill>
              </a:rPr>
              <a:t>of</a:t>
            </a:r>
            <a:r>
              <a:rPr lang="zh-CN" altLang="en-US" sz="1400" dirty="0">
                <a:solidFill>
                  <a:schemeClr val="dk2"/>
                </a:solidFill>
              </a:rPr>
              <a:t> </a:t>
            </a:r>
            <a:r>
              <a:rPr lang="en-US" altLang="zh-CN" sz="1400" dirty="0">
                <a:solidFill>
                  <a:schemeClr val="dk2"/>
                </a:solidFill>
              </a:rPr>
              <a:t>email</a:t>
            </a:r>
            <a:r>
              <a:rPr lang="zh-CN" altLang="en-US" sz="1400" dirty="0">
                <a:solidFill>
                  <a:schemeClr val="dk2"/>
                </a:solidFill>
              </a:rPr>
              <a:t> </a:t>
            </a:r>
            <a:r>
              <a:rPr lang="en-US" altLang="zh-CN" sz="1400" dirty="0">
                <a:solidFill>
                  <a:schemeClr val="dk2"/>
                </a:solidFill>
              </a:rPr>
              <a:t>to</a:t>
            </a:r>
            <a:r>
              <a:rPr lang="zh-CN" altLang="en-US" sz="1400" dirty="0">
                <a:solidFill>
                  <a:schemeClr val="dk2"/>
                </a:solidFill>
              </a:rPr>
              <a:t> </a:t>
            </a:r>
            <a:r>
              <a:rPr lang="en-US" altLang="zh-CN" sz="1400" dirty="0">
                <a:solidFill>
                  <a:schemeClr val="dk2"/>
                </a:solidFill>
              </a:rPr>
              <a:t>calculate</a:t>
            </a:r>
            <a:r>
              <a:rPr lang="zh-CN" altLang="en-US" sz="1400" dirty="0">
                <a:solidFill>
                  <a:schemeClr val="dk2"/>
                </a:solidFill>
              </a:rPr>
              <a:t> </a:t>
            </a:r>
            <a:r>
              <a:rPr lang="en-US" altLang="zh-CN" sz="1400" dirty="0">
                <a:solidFill>
                  <a:schemeClr val="dk2"/>
                </a:solidFill>
              </a:rPr>
              <a:t>predicted</a:t>
            </a:r>
            <a:r>
              <a:rPr lang="zh-CN" altLang="en-US" sz="1400" dirty="0">
                <a:solidFill>
                  <a:schemeClr val="dk2"/>
                </a:solidFill>
              </a:rPr>
              <a:t> </a:t>
            </a:r>
            <a:r>
              <a:rPr lang="en-US" altLang="zh-CN" sz="1400" dirty="0">
                <a:solidFill>
                  <a:schemeClr val="dk2"/>
                </a:solidFill>
              </a:rPr>
              <a:t>profit</a:t>
            </a:r>
            <a:r>
              <a:rPr lang="zh-CN" altLang="en-US" sz="1400" dirty="0">
                <a:solidFill>
                  <a:schemeClr val="dk2"/>
                </a:solidFill>
              </a:rPr>
              <a:t> </a:t>
            </a:r>
            <a:r>
              <a:rPr lang="en-US" altLang="zh-CN" sz="1400" dirty="0">
                <a:solidFill>
                  <a:schemeClr val="dk2"/>
                </a:solidFill>
              </a:rPr>
              <a:t>as</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a:solidFill>
                  <a:schemeClr val="dk2"/>
                </a:solidFill>
              </a:rPr>
              <a:t>individual</a:t>
            </a:r>
            <a:r>
              <a:rPr lang="zh-CN" altLang="en-US" sz="1400" dirty="0">
                <a:solidFill>
                  <a:schemeClr val="dk2"/>
                </a:solidFill>
              </a:rPr>
              <a:t> </a:t>
            </a:r>
            <a:r>
              <a:rPr lang="en-US" altLang="zh-CN" sz="1400" dirty="0">
                <a:solidFill>
                  <a:schemeClr val="dk2"/>
                </a:solidFill>
              </a:rPr>
              <a:t>score.</a:t>
            </a:r>
            <a:r>
              <a:rPr lang="zh-CN" altLang="en-US" sz="1400" dirty="0">
                <a:solidFill>
                  <a:schemeClr val="dk2"/>
                </a:solidFill>
              </a:rPr>
              <a:t> </a:t>
            </a:r>
            <a:r>
              <a:rPr lang="en-US" altLang="zh-CN" sz="1400" dirty="0">
                <a:solidFill>
                  <a:schemeClr val="dk2"/>
                </a:solidFill>
              </a:rPr>
              <a:t>We</a:t>
            </a:r>
            <a:r>
              <a:rPr lang="zh-CN" altLang="en-US" sz="1400" dirty="0">
                <a:solidFill>
                  <a:schemeClr val="dk2"/>
                </a:solidFill>
              </a:rPr>
              <a:t> </a:t>
            </a:r>
            <a:r>
              <a:rPr lang="en-US" altLang="zh-CN" sz="1400" dirty="0">
                <a:solidFill>
                  <a:schemeClr val="dk2"/>
                </a:solidFill>
              </a:rPr>
              <a:t>visualized</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a:solidFill>
                  <a:schemeClr val="dk2"/>
                </a:solidFill>
              </a:rPr>
              <a:t>result</a:t>
            </a:r>
            <a:r>
              <a:rPr lang="zh-CN" altLang="en-US" sz="1400" dirty="0">
                <a:solidFill>
                  <a:schemeClr val="dk2"/>
                </a:solidFill>
              </a:rPr>
              <a:t> </a:t>
            </a:r>
            <a:r>
              <a:rPr lang="en-US" altLang="zh-CN" sz="1400" dirty="0">
                <a:solidFill>
                  <a:schemeClr val="dk2"/>
                </a:solidFill>
              </a:rPr>
              <a:t>in</a:t>
            </a:r>
            <a:r>
              <a:rPr lang="zh-CN" altLang="en-US" sz="1400" dirty="0">
                <a:solidFill>
                  <a:schemeClr val="dk2"/>
                </a:solidFill>
              </a:rPr>
              <a:t> </a:t>
            </a:r>
            <a:r>
              <a:rPr lang="en-US" altLang="zh-CN" sz="1400" dirty="0">
                <a:solidFill>
                  <a:schemeClr val="dk2"/>
                </a:solidFill>
              </a:rPr>
              <a:t>a</a:t>
            </a:r>
            <a:r>
              <a:rPr lang="zh-CN" altLang="en-US" sz="1400" dirty="0">
                <a:solidFill>
                  <a:schemeClr val="dk2"/>
                </a:solidFill>
              </a:rPr>
              <a:t> </a:t>
            </a:r>
            <a:r>
              <a:rPr lang="en-US" altLang="zh-CN" sz="1400" dirty="0">
                <a:solidFill>
                  <a:schemeClr val="dk2"/>
                </a:solidFill>
              </a:rPr>
              <a:t>histogram.</a:t>
            </a:r>
            <a:r>
              <a:rPr lang="zh-CN" altLang="en-US" sz="1400" dirty="0">
                <a:solidFill>
                  <a:schemeClr val="dk2"/>
                </a:solidFill>
              </a:rPr>
              <a:t> </a:t>
            </a:r>
            <a:r>
              <a:rPr lang="en-US" altLang="zh-CN" sz="1400" dirty="0">
                <a:solidFill>
                  <a:schemeClr val="dk2"/>
                </a:solidFill>
              </a:rPr>
              <a:t>According</a:t>
            </a:r>
            <a:r>
              <a:rPr lang="zh-CN" altLang="en-US" sz="1400" dirty="0">
                <a:solidFill>
                  <a:schemeClr val="dk2"/>
                </a:solidFill>
              </a:rPr>
              <a:t> </a:t>
            </a:r>
            <a:r>
              <a:rPr lang="en-US" altLang="zh-CN" sz="1400" dirty="0">
                <a:solidFill>
                  <a:schemeClr val="dk2"/>
                </a:solidFill>
              </a:rPr>
              <a:t>to</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a:solidFill>
                  <a:schemeClr val="dk2"/>
                </a:solidFill>
              </a:rPr>
              <a:t>result,</a:t>
            </a:r>
            <a:r>
              <a:rPr lang="zh-CN" altLang="en-US" sz="1400" dirty="0">
                <a:solidFill>
                  <a:schemeClr val="dk2"/>
                </a:solidFill>
              </a:rPr>
              <a:t> </a:t>
            </a:r>
            <a:r>
              <a:rPr lang="en-US" altLang="zh-CN" sz="1400" dirty="0">
                <a:solidFill>
                  <a:schemeClr val="dk2"/>
                </a:solidFill>
              </a:rPr>
              <a:t>the</a:t>
            </a:r>
            <a:r>
              <a:rPr lang="zh-CN" altLang="en-US" sz="1400" dirty="0">
                <a:solidFill>
                  <a:schemeClr val="dk2"/>
                </a:solidFill>
              </a:rPr>
              <a:t> </a:t>
            </a:r>
            <a:r>
              <a:rPr lang="en-US" altLang="zh-CN" sz="1400" dirty="0" err="1">
                <a:solidFill>
                  <a:schemeClr val="dk2"/>
                </a:solidFill>
              </a:rPr>
              <a:t>i</a:t>
            </a:r>
            <a:r>
              <a:rPr lang="zh-CN" sz="1400" dirty="0">
                <a:solidFill>
                  <a:schemeClr val="dk2"/>
                </a:solidFill>
              </a:rPr>
              <a:t>ndividual </a:t>
            </a:r>
            <a:r>
              <a:rPr lang="en-US" altLang="zh-CN" sz="1400" dirty="0">
                <a:solidFill>
                  <a:schemeClr val="dk2"/>
                </a:solidFill>
              </a:rPr>
              <a:t>s</a:t>
            </a:r>
            <a:r>
              <a:rPr lang="zh-CN" sz="1400" dirty="0">
                <a:solidFill>
                  <a:schemeClr val="dk2"/>
                </a:solidFill>
              </a:rPr>
              <a:t>core</a:t>
            </a:r>
            <a:r>
              <a:rPr lang="en-US" altLang="zh-CN" sz="1400" dirty="0">
                <a:solidFill>
                  <a:schemeClr val="dk2"/>
                </a:solidFill>
              </a:rPr>
              <a:t>s</a:t>
            </a:r>
            <a:r>
              <a:rPr lang="zh-CN" sz="1400" dirty="0">
                <a:solidFill>
                  <a:schemeClr val="dk2"/>
                </a:solidFill>
              </a:rPr>
              <a:t> mostly </a:t>
            </a:r>
            <a:r>
              <a:rPr lang="en-US" altLang="zh-CN" sz="1400" dirty="0">
                <a:solidFill>
                  <a:schemeClr val="dk2"/>
                </a:solidFill>
              </a:rPr>
              <a:t>falls</a:t>
            </a:r>
            <a:r>
              <a:rPr lang="zh-CN" altLang="en-US" sz="1400" dirty="0">
                <a:solidFill>
                  <a:schemeClr val="dk2"/>
                </a:solidFill>
              </a:rPr>
              <a:t> </a:t>
            </a:r>
            <a:r>
              <a:rPr lang="en-US" altLang="zh-CN" sz="1400" dirty="0">
                <a:solidFill>
                  <a:schemeClr val="dk2"/>
                </a:solidFill>
              </a:rPr>
              <a:t>between</a:t>
            </a:r>
            <a:r>
              <a:rPr lang="zh-CN" sz="1400" dirty="0">
                <a:solidFill>
                  <a:schemeClr val="dk2"/>
                </a:solidFill>
              </a:rPr>
              <a:t> -5 </a:t>
            </a:r>
            <a:r>
              <a:rPr lang="en-US" altLang="zh-CN" sz="1400" dirty="0">
                <a:solidFill>
                  <a:schemeClr val="dk2"/>
                </a:solidFill>
              </a:rPr>
              <a:t>and</a:t>
            </a:r>
            <a:r>
              <a:rPr lang="zh-CN" sz="1400" dirty="0">
                <a:solidFill>
                  <a:schemeClr val="dk2"/>
                </a:solidFill>
              </a:rPr>
              <a:t> 5.</a:t>
            </a:r>
            <a:r>
              <a:rPr lang="zh-CN" altLang="en-US" sz="1400" dirty="0">
                <a:solidFill>
                  <a:schemeClr val="dk2"/>
                </a:solidFill>
              </a:rPr>
              <a:t> </a:t>
            </a:r>
            <a:r>
              <a:rPr lang="en-US" altLang="zh-CN" sz="1100" dirty="0">
                <a:solidFill>
                  <a:schemeClr val="dk1"/>
                </a:solidFill>
                <a:latin typeface="Lato"/>
                <a:ea typeface="Lato"/>
                <a:cs typeface="Lato"/>
                <a:sym typeface="Lato"/>
              </a:rPr>
              <a:t>56%</a:t>
            </a:r>
            <a:r>
              <a:rPr lang="en-US" altLang="zh-CN" sz="1100" dirty="0">
                <a:latin typeface="Lato"/>
                <a:ea typeface="Lato"/>
                <a:cs typeface="Lato"/>
                <a:sym typeface="Lato"/>
              </a:rPr>
              <a:t> of training set has</a:t>
            </a:r>
            <a:r>
              <a:rPr lang="zh-CN" altLang="en-US" sz="1100" dirty="0">
                <a:latin typeface="Lato"/>
                <a:ea typeface="Lato"/>
                <a:cs typeface="Lato"/>
                <a:sym typeface="Lato"/>
              </a:rPr>
              <a:t> </a:t>
            </a:r>
            <a:r>
              <a:rPr lang="en-US" altLang="zh-CN" sz="1100" dirty="0">
                <a:latin typeface="Lato"/>
                <a:ea typeface="Lato"/>
                <a:cs typeface="Lato"/>
                <a:sym typeface="Lato"/>
              </a:rPr>
              <a:t>a</a:t>
            </a:r>
            <a:r>
              <a:rPr lang="zh-CN" altLang="en-US" sz="1100" dirty="0">
                <a:latin typeface="Lato"/>
                <a:ea typeface="Lato"/>
                <a:cs typeface="Lato"/>
                <a:sym typeface="Lato"/>
              </a:rPr>
              <a:t> </a:t>
            </a:r>
            <a:r>
              <a:rPr lang="en-US" altLang="zh-CN" sz="1100" dirty="0">
                <a:latin typeface="Lato"/>
                <a:ea typeface="Lato"/>
                <a:cs typeface="Lato"/>
                <a:sym typeface="Lato"/>
              </a:rPr>
              <a:t>score</a:t>
            </a:r>
            <a:r>
              <a:rPr lang="zh-CN" altLang="en-US" sz="1100" dirty="0">
                <a:latin typeface="Lato"/>
                <a:ea typeface="Lato"/>
                <a:cs typeface="Lato"/>
                <a:sym typeface="Lato"/>
              </a:rPr>
              <a:t> </a:t>
            </a:r>
            <a:r>
              <a:rPr lang="en-US" altLang="zh-CN" sz="1100" dirty="0">
                <a:latin typeface="Lato"/>
                <a:ea typeface="Lato"/>
                <a:cs typeface="Lato"/>
                <a:sym typeface="Lato"/>
              </a:rPr>
              <a:t>greater</a:t>
            </a:r>
            <a:r>
              <a:rPr lang="zh-CN" altLang="en-US" sz="1100" dirty="0">
                <a:latin typeface="Lato"/>
                <a:ea typeface="Lato"/>
                <a:cs typeface="Lato"/>
                <a:sym typeface="Lato"/>
              </a:rPr>
              <a:t> </a:t>
            </a:r>
            <a:r>
              <a:rPr lang="en-US" altLang="zh-CN" sz="1100" dirty="0">
                <a:latin typeface="Lato"/>
                <a:ea typeface="Lato"/>
                <a:cs typeface="Lato"/>
                <a:sym typeface="Lato"/>
              </a:rPr>
              <a:t>than</a:t>
            </a:r>
            <a:r>
              <a:rPr lang="zh-CN" altLang="en-US" sz="1100" dirty="0">
                <a:latin typeface="Lato"/>
                <a:ea typeface="Lato"/>
                <a:cs typeface="Lato"/>
                <a:sym typeface="Lato"/>
              </a:rPr>
              <a:t> </a:t>
            </a:r>
            <a:r>
              <a:rPr lang="en-US" altLang="zh-CN" sz="1100" dirty="0">
                <a:latin typeface="Lato"/>
                <a:ea typeface="Lato"/>
                <a:cs typeface="Lato"/>
                <a:sym typeface="Lato"/>
              </a:rPr>
              <a:t>zero,</a:t>
            </a:r>
            <a:r>
              <a:rPr lang="zh-CN" altLang="en-US" sz="1100" dirty="0">
                <a:latin typeface="Lato"/>
                <a:ea typeface="Lato"/>
                <a:cs typeface="Lato"/>
                <a:sym typeface="Lato"/>
              </a:rPr>
              <a:t> </a:t>
            </a:r>
            <a:r>
              <a:rPr lang="en-US" altLang="zh-CN" sz="1100" dirty="0">
                <a:latin typeface="Lato"/>
                <a:ea typeface="Lato"/>
                <a:cs typeface="Lato"/>
                <a:sym typeface="Lato"/>
              </a:rPr>
              <a:t>thus</a:t>
            </a:r>
            <a:r>
              <a:rPr lang="zh-CN" altLang="en-US" sz="1100" dirty="0">
                <a:latin typeface="Lato"/>
                <a:ea typeface="Lato"/>
                <a:cs typeface="Lato"/>
                <a:sym typeface="Lato"/>
              </a:rPr>
              <a:t> </a:t>
            </a:r>
            <a:r>
              <a:rPr lang="en-US" altLang="zh-CN" sz="1100" dirty="0">
                <a:latin typeface="Lato"/>
                <a:ea typeface="Lato"/>
                <a:cs typeface="Lato"/>
                <a:sym typeface="Lato"/>
              </a:rPr>
              <a:t>should</a:t>
            </a:r>
            <a:r>
              <a:rPr lang="zh-CN" altLang="en-US" sz="1100" dirty="0">
                <a:latin typeface="Lato"/>
                <a:ea typeface="Lato"/>
                <a:cs typeface="Lato"/>
                <a:sym typeface="Lato"/>
              </a:rPr>
              <a:t> </a:t>
            </a:r>
            <a:r>
              <a:rPr lang="en-US" altLang="zh-CN" sz="1100" dirty="0">
                <a:latin typeface="Lato"/>
                <a:ea typeface="Lato"/>
                <a:cs typeface="Lato"/>
                <a:sym typeface="Lato"/>
              </a:rPr>
              <a:t>be targeted</a:t>
            </a:r>
            <a:r>
              <a:rPr lang="zh-CN" altLang="en-US" sz="1100" dirty="0">
                <a:latin typeface="Lato"/>
                <a:ea typeface="Lato"/>
                <a:cs typeface="Lato"/>
                <a:sym typeface="Lato"/>
              </a:rPr>
              <a:t> </a:t>
            </a:r>
            <a:r>
              <a:rPr lang="en-US" altLang="zh-CN" sz="1100" dirty="0">
                <a:latin typeface="Lato"/>
                <a:ea typeface="Lato"/>
                <a:cs typeface="Lato"/>
                <a:sym typeface="Lato"/>
              </a:rPr>
              <a:t>by</a:t>
            </a:r>
            <a:r>
              <a:rPr lang="zh-CN" altLang="en-US" sz="1100" dirty="0">
                <a:latin typeface="Lato"/>
                <a:ea typeface="Lato"/>
                <a:cs typeface="Lato"/>
                <a:sym typeface="Lato"/>
              </a:rPr>
              <a:t> </a:t>
            </a:r>
            <a:r>
              <a:rPr lang="en-US" altLang="zh-CN" sz="1100" dirty="0">
                <a:latin typeface="Lato"/>
                <a:ea typeface="Lato"/>
                <a:cs typeface="Lato"/>
                <a:sym typeface="Lato"/>
              </a:rPr>
              <a:t>us.</a:t>
            </a:r>
            <a:endParaRPr lang="en-US" sz="1100" dirty="0">
              <a:latin typeface="Lato"/>
              <a:ea typeface="Lato"/>
              <a:cs typeface="Lato"/>
              <a:sym typeface="Lato"/>
            </a:endParaRPr>
          </a:p>
          <a:p>
            <a:pPr marL="0" lvl="0" indent="0" algn="l" rtl="0">
              <a:lnSpc>
                <a:spcPct val="115000"/>
              </a:lnSpc>
              <a:spcBef>
                <a:spcPts val="0"/>
              </a:spcBef>
              <a:spcAft>
                <a:spcPts val="1600"/>
              </a:spcAft>
              <a:buClr>
                <a:schemeClr val="dk1"/>
              </a:buClr>
              <a:buSzPts val="1100"/>
              <a:buFont typeface="Arial"/>
              <a:buNone/>
            </a:pPr>
            <a:endParaRPr lang="en-US" dirty="0"/>
          </a:p>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r>
              <a:rPr lang="en-US" altLang="zh-CN" dirty="0"/>
              <a:t>Last</a:t>
            </a:r>
            <a:r>
              <a:rPr lang="zh-CN" altLang="en-US" dirty="0"/>
              <a:t> </a:t>
            </a:r>
            <a:r>
              <a:rPr lang="en-US" altLang="zh-CN" dirty="0"/>
              <a:t>but</a:t>
            </a:r>
            <a:r>
              <a:rPr lang="zh-CN" altLang="en-US" dirty="0"/>
              <a:t> </a:t>
            </a:r>
            <a:r>
              <a:rPr lang="en-US" altLang="zh-CN" dirty="0"/>
              <a:t>not</a:t>
            </a:r>
            <a:r>
              <a:rPr lang="zh-CN" altLang="en-US" dirty="0"/>
              <a:t> </a:t>
            </a:r>
            <a:r>
              <a:rPr lang="en-US" altLang="zh-CN" dirty="0"/>
              <a:t>the</a:t>
            </a:r>
            <a:r>
              <a:rPr lang="zh-CN" altLang="en-US" dirty="0"/>
              <a:t> </a:t>
            </a:r>
            <a:r>
              <a:rPr lang="en-US" altLang="zh-CN" dirty="0"/>
              <a:t>least,</a:t>
            </a:r>
            <a:r>
              <a:rPr lang="zh-CN" altLang="en-US" dirty="0"/>
              <a:t> </a:t>
            </a:r>
            <a:r>
              <a:rPr lang="en-US" altLang="zh-CN" dirty="0"/>
              <a:t>we</a:t>
            </a:r>
            <a:r>
              <a:rPr lang="zh-CN" altLang="en-US" dirty="0"/>
              <a:t> </a:t>
            </a:r>
            <a:r>
              <a:rPr lang="en-US" altLang="zh-CN" dirty="0"/>
              <a:t>compared</a:t>
            </a:r>
            <a:r>
              <a:rPr lang="zh-CN" altLang="en-US" dirty="0"/>
              <a:t> </a:t>
            </a:r>
            <a:r>
              <a:rPr lang="en-US" altLang="zh-CN" dirty="0"/>
              <a:t>targeting</a:t>
            </a:r>
            <a:r>
              <a:rPr lang="zh-CN" altLang="en-US" dirty="0"/>
              <a:t> </a:t>
            </a:r>
            <a:r>
              <a:rPr lang="en-US" altLang="zh-CN" dirty="0"/>
              <a:t>and</a:t>
            </a:r>
            <a:r>
              <a:rPr lang="zh-CN" altLang="en-US" dirty="0"/>
              <a:t> </a:t>
            </a:r>
            <a:r>
              <a:rPr lang="en-US" altLang="zh-CN" dirty="0"/>
              <a:t>non-targeting</a:t>
            </a:r>
            <a:r>
              <a:rPr lang="zh-CN" altLang="en-US" dirty="0"/>
              <a:t> </a:t>
            </a:r>
            <a:r>
              <a:rPr lang="en-US" altLang="zh-CN" dirty="0"/>
              <a:t>groups</a:t>
            </a:r>
            <a:r>
              <a:rPr lang="zh-CN" altLang="en-US" dirty="0"/>
              <a:t> </a:t>
            </a:r>
            <a:r>
              <a:rPr lang="en-US" altLang="zh-CN" dirty="0"/>
              <a:t>by</a:t>
            </a:r>
            <a:r>
              <a:rPr lang="zh-CN" altLang="en-US" dirty="0"/>
              <a:t> </a:t>
            </a:r>
            <a:r>
              <a:rPr lang="en-US" altLang="zh-CN" dirty="0"/>
              <a:t>summarizing</a:t>
            </a:r>
            <a:r>
              <a:rPr lang="zh-CN" altLang="en-US" dirty="0"/>
              <a:t> </a:t>
            </a:r>
            <a:r>
              <a:rPr lang="en-US" altLang="zh-CN" dirty="0"/>
              <a:t>their</a:t>
            </a:r>
            <a:r>
              <a:rPr lang="zh-CN" altLang="en-US" dirty="0"/>
              <a:t> </a:t>
            </a:r>
            <a:r>
              <a:rPr lang="en-US" altLang="zh-CN" dirty="0"/>
              <a:t>baseline</a:t>
            </a:r>
            <a:r>
              <a:rPr lang="zh-CN" altLang="en-US" dirty="0"/>
              <a:t> </a:t>
            </a:r>
            <a:r>
              <a:rPr lang="en-US" altLang="zh-CN" dirty="0"/>
              <a:t>variables.</a:t>
            </a:r>
            <a:r>
              <a:rPr lang="zh-CN" altLang="en-US" dirty="0"/>
              <a:t> </a:t>
            </a:r>
            <a:r>
              <a:rPr lang="en-US" altLang="zh-CN" dirty="0"/>
              <a:t>As</a:t>
            </a:r>
            <a:r>
              <a:rPr lang="zh-CN" altLang="en-US" dirty="0"/>
              <a:t> </a:t>
            </a:r>
            <a:r>
              <a:rPr lang="en-US" altLang="zh-CN" dirty="0"/>
              <a:t>for</a:t>
            </a:r>
            <a:r>
              <a:rPr lang="zh-CN" altLang="en-US" dirty="0"/>
              <a:t> </a:t>
            </a:r>
            <a:r>
              <a:rPr lang="en-US" altLang="zh-CN" dirty="0"/>
              <a:t>different</a:t>
            </a:r>
            <a:r>
              <a:rPr lang="zh-CN" altLang="en-US" dirty="0"/>
              <a:t> </a:t>
            </a:r>
            <a:r>
              <a:rPr lang="en-US" altLang="zh-CN" dirty="0"/>
              <a:t>brands,</a:t>
            </a:r>
            <a:r>
              <a:rPr lang="zh-CN" altLang="en-US" dirty="0"/>
              <a:t> </a:t>
            </a:r>
            <a:r>
              <a:rPr lang="en-US" altLang="zh-CN" sz="1100" dirty="0">
                <a:latin typeface="Lato"/>
                <a:sym typeface="Lato"/>
              </a:rPr>
              <a:t>f</a:t>
            </a:r>
            <a:r>
              <a:rPr lang="en-US" altLang="zh-CN" sz="1100" dirty="0">
                <a:latin typeface="Lato"/>
                <a:ea typeface="Lato"/>
                <a:cs typeface="Lato"/>
                <a:sym typeface="Lato"/>
              </a:rPr>
              <a:t>or </a:t>
            </a:r>
            <a:r>
              <a:rPr lang="en-US" altLang="zh-CN" sz="1100" dirty="0">
                <a:solidFill>
                  <a:schemeClr val="dk1"/>
                </a:solidFill>
                <a:latin typeface="Lato"/>
                <a:ea typeface="Lato"/>
                <a:cs typeface="Lato"/>
                <a:sym typeface="Lato"/>
              </a:rPr>
              <a:t>targeting group, </a:t>
            </a:r>
            <a:r>
              <a:rPr lang="en-US" altLang="zh-CN" sz="1100" dirty="0">
                <a:latin typeface="Lato"/>
                <a:ea typeface="Lato"/>
                <a:cs typeface="Lato"/>
                <a:sym typeface="Lato"/>
              </a:rPr>
              <a:t>all the 4 brands have higher past purchase amount on average, except </a:t>
            </a:r>
            <a:r>
              <a:rPr lang="en-US" altLang="zh-CN" sz="1100" dirty="0" err="1">
                <a:latin typeface="Lato"/>
                <a:ea typeface="Lato"/>
                <a:cs typeface="Lato"/>
                <a:sym typeface="Lato"/>
              </a:rPr>
              <a:t>syrah</a:t>
            </a:r>
            <a:r>
              <a:rPr lang="en-US" altLang="zh-CN" sz="1100" dirty="0">
                <a:latin typeface="Lato"/>
                <a:ea typeface="Lato"/>
                <a:cs typeface="Lato"/>
                <a:sym typeface="Lato"/>
              </a:rPr>
              <a:t>.</a:t>
            </a:r>
            <a:r>
              <a:rPr lang="zh-CN" altLang="en-US" sz="1100" dirty="0">
                <a:latin typeface="Lato"/>
                <a:ea typeface="Lato"/>
                <a:cs typeface="Lato"/>
                <a:sym typeface="Lato"/>
              </a:rPr>
              <a:t> </a:t>
            </a:r>
            <a:r>
              <a:rPr lang="en-US" altLang="zh-CN" sz="1100" dirty="0">
                <a:latin typeface="Lato"/>
                <a:ea typeface="Lato"/>
                <a:cs typeface="Lato"/>
                <a:sym typeface="Lato"/>
              </a:rPr>
              <a:t>What’s</a:t>
            </a:r>
            <a:r>
              <a:rPr lang="zh-CN" altLang="en-US" sz="1100" dirty="0">
                <a:latin typeface="Lato"/>
                <a:ea typeface="Lato"/>
                <a:cs typeface="Lato"/>
                <a:sym typeface="Lato"/>
              </a:rPr>
              <a:t> </a:t>
            </a:r>
            <a:r>
              <a:rPr lang="en-US" altLang="zh-CN" sz="1100" dirty="0">
                <a:latin typeface="Lato"/>
                <a:ea typeface="Lato"/>
                <a:cs typeface="Lato"/>
                <a:sym typeface="Lato"/>
              </a:rPr>
              <a:t>more,</a:t>
            </a:r>
            <a:r>
              <a:rPr lang="zh-CN" altLang="en-US" sz="1100" dirty="0">
                <a:latin typeface="Lato"/>
                <a:ea typeface="Lato"/>
                <a:cs typeface="Lato"/>
                <a:sym typeface="Lato"/>
              </a:rPr>
              <a:t> </a:t>
            </a:r>
            <a:r>
              <a:rPr lang="en-US" altLang="zh-CN" sz="1100" dirty="0">
                <a:solidFill>
                  <a:schemeClr val="dk1"/>
                </a:solidFill>
                <a:latin typeface="Lato"/>
                <a:ea typeface="Lato"/>
                <a:cs typeface="Lato"/>
                <a:sym typeface="Lato"/>
              </a:rPr>
              <a:t>targeting group has </a:t>
            </a:r>
            <a:r>
              <a:rPr lang="en-US" altLang="zh-CN" sz="1100" dirty="0">
                <a:latin typeface="Lato"/>
                <a:ea typeface="Lato"/>
                <a:cs typeface="Lato"/>
                <a:sym typeface="Lato"/>
              </a:rPr>
              <a:t>higher past purchasing amount ($65.22 vs $40.15) and more recent last purchase</a:t>
            </a:r>
            <a:r>
              <a:rPr lang="zh-CN" altLang="en-US" sz="1100" dirty="0">
                <a:latin typeface="Lato"/>
                <a:ea typeface="Lato"/>
                <a:cs typeface="Lato"/>
                <a:sym typeface="Lato"/>
              </a:rPr>
              <a:t> </a:t>
            </a:r>
            <a:r>
              <a:rPr lang="en-US" altLang="zh-CN" sz="1100" dirty="0">
                <a:latin typeface="Lato"/>
                <a:ea typeface="Lato"/>
                <a:cs typeface="Lato"/>
                <a:sym typeface="Lato"/>
              </a:rPr>
              <a:t>record (53 vs. 80 days).</a:t>
            </a:r>
            <a:r>
              <a:rPr lang="zh-CN" altLang="en-US" sz="1100" dirty="0">
                <a:latin typeface="Lato"/>
                <a:ea typeface="Lato"/>
                <a:cs typeface="Lato"/>
                <a:sym typeface="Lato"/>
              </a:rPr>
              <a:t> </a:t>
            </a:r>
            <a:r>
              <a:rPr lang="en-US" altLang="zh-CN" sz="1100" dirty="0">
                <a:latin typeface="Lato"/>
                <a:ea typeface="Lato"/>
                <a:cs typeface="Lato"/>
                <a:sym typeface="Lato"/>
              </a:rPr>
              <a:t>This</a:t>
            </a:r>
            <a:r>
              <a:rPr lang="zh-CN" altLang="en-US" sz="1100" dirty="0">
                <a:latin typeface="Lato"/>
                <a:ea typeface="Lato"/>
                <a:cs typeface="Lato"/>
                <a:sym typeface="Lato"/>
              </a:rPr>
              <a:t> </a:t>
            </a:r>
            <a:r>
              <a:rPr lang="en-US" altLang="zh-CN" sz="1100" dirty="0">
                <a:latin typeface="Lato"/>
                <a:ea typeface="Lato"/>
                <a:cs typeface="Lato"/>
                <a:sym typeface="Lato"/>
              </a:rPr>
              <a:t>is</a:t>
            </a:r>
            <a:r>
              <a:rPr lang="zh-CN" altLang="en-US" sz="1100" dirty="0">
                <a:latin typeface="Lato"/>
                <a:ea typeface="Lato"/>
                <a:cs typeface="Lato"/>
                <a:sym typeface="Lato"/>
              </a:rPr>
              <a:t> </a:t>
            </a:r>
            <a:r>
              <a:rPr lang="en-US" altLang="zh-CN" sz="1100" dirty="0">
                <a:latin typeface="Lato"/>
                <a:ea typeface="Lato"/>
                <a:cs typeface="Lato"/>
                <a:sym typeface="Lato"/>
              </a:rPr>
              <a:t>logical,</a:t>
            </a:r>
            <a:r>
              <a:rPr lang="zh-CN" altLang="en-US" sz="1100" dirty="0">
                <a:latin typeface="Lato"/>
                <a:ea typeface="Lato"/>
                <a:cs typeface="Lato"/>
                <a:sym typeface="Lato"/>
              </a:rPr>
              <a:t> </a:t>
            </a:r>
            <a:r>
              <a:rPr lang="en-US" altLang="zh-CN" sz="1100" dirty="0">
                <a:latin typeface="Lato"/>
                <a:ea typeface="Lato"/>
                <a:cs typeface="Lato"/>
                <a:sym typeface="Lato"/>
              </a:rPr>
              <a:t>and</a:t>
            </a:r>
            <a:r>
              <a:rPr lang="zh-CN" altLang="en-US" sz="1100" dirty="0">
                <a:latin typeface="Lato"/>
                <a:ea typeface="Lato"/>
                <a:cs typeface="Lato"/>
                <a:sym typeface="Lato"/>
              </a:rPr>
              <a:t> </a:t>
            </a:r>
            <a:r>
              <a:rPr lang="en-US" altLang="zh-CN" sz="1100" dirty="0">
                <a:latin typeface="Lato"/>
                <a:ea typeface="Lato"/>
                <a:cs typeface="Lato"/>
                <a:sym typeface="Lato"/>
              </a:rPr>
              <a:t>further</a:t>
            </a:r>
            <a:r>
              <a:rPr lang="zh-CN" altLang="en-US" sz="1100" dirty="0">
                <a:latin typeface="Lato"/>
                <a:ea typeface="Lato"/>
                <a:cs typeface="Lato"/>
                <a:sym typeface="Lato"/>
              </a:rPr>
              <a:t> </a:t>
            </a:r>
            <a:r>
              <a:rPr lang="en-US" altLang="zh-CN" sz="1100" dirty="0">
                <a:latin typeface="Lato"/>
                <a:ea typeface="Lato"/>
                <a:cs typeface="Lato"/>
                <a:sym typeface="Lato"/>
              </a:rPr>
              <a:t>proved</a:t>
            </a:r>
            <a:r>
              <a:rPr lang="zh-CN" altLang="en-US" sz="1100" dirty="0">
                <a:latin typeface="Lato"/>
                <a:ea typeface="Lato"/>
                <a:cs typeface="Lato"/>
                <a:sym typeface="Lato"/>
              </a:rPr>
              <a:t> </a:t>
            </a:r>
            <a:r>
              <a:rPr lang="en-US" altLang="zh-CN" sz="1100" dirty="0">
                <a:latin typeface="Lato"/>
                <a:ea typeface="Lato"/>
                <a:cs typeface="Lato"/>
                <a:sym typeface="Lato"/>
              </a:rPr>
              <a:t>the</a:t>
            </a:r>
            <a:r>
              <a:rPr lang="zh-CN" altLang="en-US" sz="1100" dirty="0">
                <a:latin typeface="Lato"/>
                <a:ea typeface="Lato"/>
                <a:cs typeface="Lato"/>
                <a:sym typeface="Lato"/>
              </a:rPr>
              <a:t> </a:t>
            </a:r>
            <a:r>
              <a:rPr lang="en-US" altLang="zh-CN" sz="1100" dirty="0">
                <a:latin typeface="Lato"/>
                <a:ea typeface="Lato"/>
                <a:cs typeface="Lato"/>
                <a:sym typeface="Lato"/>
              </a:rPr>
              <a:t>reliability</a:t>
            </a:r>
            <a:r>
              <a:rPr lang="zh-CN" altLang="en-US" sz="1100" dirty="0">
                <a:latin typeface="Lato"/>
                <a:ea typeface="Lato"/>
                <a:cs typeface="Lato"/>
                <a:sym typeface="Lato"/>
              </a:rPr>
              <a:t> </a:t>
            </a:r>
            <a:r>
              <a:rPr lang="en-US" altLang="zh-CN" sz="1100" dirty="0">
                <a:latin typeface="Lato"/>
                <a:ea typeface="Lato"/>
                <a:cs typeface="Lato"/>
                <a:sym typeface="Lato"/>
              </a:rPr>
              <a:t>of</a:t>
            </a:r>
            <a:r>
              <a:rPr lang="zh-CN" altLang="en-US" sz="1100" dirty="0">
                <a:latin typeface="Lato"/>
                <a:ea typeface="Lato"/>
                <a:cs typeface="Lato"/>
                <a:sym typeface="Lato"/>
              </a:rPr>
              <a:t> </a:t>
            </a:r>
            <a:r>
              <a:rPr lang="en-US" altLang="zh-CN" sz="1100" dirty="0">
                <a:latin typeface="Lato"/>
                <a:ea typeface="Lato"/>
                <a:cs typeface="Lato"/>
                <a:sym typeface="Lato"/>
              </a:rPr>
              <a:t>our</a:t>
            </a:r>
            <a:r>
              <a:rPr lang="zh-CN" altLang="en-US" sz="1100" dirty="0">
                <a:latin typeface="Lato"/>
                <a:ea typeface="Lato"/>
                <a:cs typeface="Lato"/>
                <a:sym typeface="Lato"/>
              </a:rPr>
              <a:t> </a:t>
            </a:r>
            <a:r>
              <a:rPr lang="en-US" altLang="zh-CN" sz="1100" dirty="0">
                <a:latin typeface="Lato"/>
                <a:ea typeface="Lato"/>
                <a:cs typeface="Lato"/>
                <a:sym typeface="Lato"/>
              </a:rPr>
              <a:t>analysis.</a:t>
            </a:r>
            <a:r>
              <a:rPr lang="zh-CN" altLang="en-US" sz="1100" dirty="0">
                <a:latin typeface="Lato"/>
                <a:ea typeface="Lato"/>
                <a:cs typeface="Lato"/>
                <a:sym typeface="Lato"/>
              </a:rPr>
              <a:t> </a:t>
            </a:r>
            <a:r>
              <a:rPr lang="en-US" altLang="zh-CN" sz="1100" dirty="0">
                <a:latin typeface="Lato"/>
                <a:ea typeface="Lato"/>
                <a:cs typeface="Lato"/>
                <a:sym typeface="Lato"/>
              </a:rPr>
              <a:t>The</a:t>
            </a:r>
            <a:r>
              <a:rPr lang="zh-CN" altLang="en-US" sz="1100" dirty="0">
                <a:latin typeface="Lato"/>
                <a:ea typeface="Lato"/>
                <a:cs typeface="Lato"/>
                <a:sym typeface="Lato"/>
              </a:rPr>
              <a:t> </a:t>
            </a:r>
            <a:r>
              <a:rPr lang="en-US" altLang="zh-CN" sz="1100" dirty="0">
                <a:latin typeface="Lato"/>
                <a:ea typeface="Lato"/>
                <a:cs typeface="Lato"/>
                <a:sym typeface="Lato"/>
              </a:rPr>
              <a:t>2</a:t>
            </a:r>
            <a:r>
              <a:rPr lang="zh-CN" altLang="en-US" sz="1100" dirty="0">
                <a:latin typeface="Lato"/>
                <a:ea typeface="Lato"/>
                <a:cs typeface="Lato"/>
                <a:sym typeface="Lato"/>
              </a:rPr>
              <a:t> </a:t>
            </a:r>
            <a:r>
              <a:rPr lang="en-US" altLang="zh-CN" sz="1100" dirty="0">
                <a:latin typeface="Lato"/>
                <a:ea typeface="Lato"/>
                <a:cs typeface="Lato"/>
                <a:sym typeface="Lato"/>
              </a:rPr>
              <a:t>groups</a:t>
            </a:r>
            <a:r>
              <a:rPr lang="zh-CN" altLang="en-US" sz="1100" dirty="0">
                <a:latin typeface="Lato"/>
                <a:ea typeface="Lato"/>
                <a:cs typeface="Lato"/>
                <a:sym typeface="Lato"/>
              </a:rPr>
              <a:t> </a:t>
            </a:r>
            <a:r>
              <a:rPr lang="en-US" altLang="zh-CN" sz="1100" dirty="0">
                <a:latin typeface="Lato"/>
                <a:ea typeface="Lato"/>
                <a:cs typeface="Lato"/>
                <a:sym typeface="Lato"/>
              </a:rPr>
              <a:t>also</a:t>
            </a:r>
            <a:r>
              <a:rPr lang="zh-CN" altLang="en-US" sz="1100" dirty="0">
                <a:latin typeface="Lato"/>
                <a:ea typeface="Lato"/>
                <a:cs typeface="Lato"/>
                <a:sym typeface="Lato"/>
              </a:rPr>
              <a:t> </a:t>
            </a:r>
            <a:r>
              <a:rPr lang="en-US" altLang="zh-CN" sz="1100" dirty="0">
                <a:latin typeface="Lato"/>
                <a:ea typeface="Lato"/>
                <a:cs typeface="Lato"/>
                <a:sym typeface="Lato"/>
              </a:rPr>
              <a:t>have</a:t>
            </a:r>
            <a:r>
              <a:rPr lang="zh-CN" altLang="en-US" sz="1100" dirty="0">
                <a:latin typeface="Lato"/>
                <a:ea typeface="Lato"/>
                <a:cs typeface="Lato"/>
                <a:sym typeface="Lato"/>
              </a:rPr>
              <a:t> </a:t>
            </a:r>
            <a:r>
              <a:rPr lang="en-US" altLang="zh-CN" sz="1100" dirty="0">
                <a:latin typeface="Lato"/>
                <a:ea typeface="Lato"/>
                <a:cs typeface="Lato"/>
                <a:sym typeface="Lato"/>
              </a:rPr>
              <a:t>common</a:t>
            </a:r>
            <a:r>
              <a:rPr lang="zh-CN" altLang="en-US" sz="1100" dirty="0">
                <a:latin typeface="Lato"/>
                <a:ea typeface="Lato"/>
                <a:cs typeface="Lato"/>
                <a:sym typeface="Lato"/>
              </a:rPr>
              <a:t> </a:t>
            </a:r>
            <a:r>
              <a:rPr lang="en-US" altLang="zh-CN" sz="1100" dirty="0">
                <a:latin typeface="Lato"/>
                <a:ea typeface="Lato"/>
                <a:cs typeface="Lato"/>
                <a:sym typeface="Lato"/>
              </a:rPr>
              <a:t>point,</a:t>
            </a:r>
            <a:r>
              <a:rPr lang="zh-CN" altLang="en-US" sz="1100" dirty="0">
                <a:latin typeface="Lato"/>
                <a:ea typeface="Lato"/>
                <a:cs typeface="Lato"/>
                <a:sym typeface="Lato"/>
              </a:rPr>
              <a:t> </a:t>
            </a:r>
            <a:r>
              <a:rPr lang="en-US" altLang="zh-CN" sz="1100" dirty="0">
                <a:latin typeface="Lato"/>
                <a:ea typeface="Lato"/>
                <a:cs typeface="Lato"/>
                <a:sym typeface="Lato"/>
              </a:rPr>
              <a:t>both</a:t>
            </a:r>
            <a:r>
              <a:rPr lang="zh-CN" altLang="en-US" sz="1100" dirty="0">
                <a:latin typeface="Lato"/>
                <a:ea typeface="Lato"/>
                <a:cs typeface="Lato"/>
                <a:sym typeface="Lato"/>
              </a:rPr>
              <a:t> </a:t>
            </a:r>
            <a:r>
              <a:rPr lang="en-US" altLang="zh-CN" sz="1100" dirty="0">
                <a:latin typeface="Lato"/>
                <a:ea typeface="Lato"/>
                <a:cs typeface="Lato"/>
                <a:sym typeface="Lato"/>
              </a:rPr>
              <a:t>has</a:t>
            </a:r>
            <a:r>
              <a:rPr lang="zh-CN" altLang="en-US" sz="1100" dirty="0">
                <a:latin typeface="Lato"/>
                <a:ea typeface="Lato"/>
                <a:cs typeface="Lato"/>
                <a:sym typeface="Lato"/>
              </a:rPr>
              <a:t> </a:t>
            </a:r>
            <a:r>
              <a:rPr lang="en-US" altLang="zh-CN" sz="1100" dirty="0">
                <a:latin typeface="Lato"/>
                <a:ea typeface="Lato"/>
                <a:cs typeface="Lato"/>
                <a:sym typeface="Lato"/>
              </a:rPr>
              <a:t>medium</a:t>
            </a:r>
            <a:r>
              <a:rPr lang="zh-CN" altLang="en-US" sz="1100" dirty="0">
                <a:latin typeface="Lato"/>
                <a:ea typeface="Lato"/>
                <a:cs typeface="Lato"/>
                <a:sym typeface="Lato"/>
              </a:rPr>
              <a:t> </a:t>
            </a:r>
            <a:r>
              <a:rPr lang="en-US" altLang="zh-CN" sz="1100" dirty="0">
                <a:latin typeface="Lato"/>
                <a:ea typeface="Lato"/>
                <a:cs typeface="Lato"/>
                <a:sym typeface="Lato"/>
              </a:rPr>
              <a:t>visiting</a:t>
            </a:r>
            <a:r>
              <a:rPr lang="zh-CN" altLang="en-US" sz="1100" dirty="0">
                <a:latin typeface="Lato"/>
                <a:ea typeface="Lato"/>
                <a:cs typeface="Lato"/>
                <a:sym typeface="Lato"/>
              </a:rPr>
              <a:t> </a:t>
            </a:r>
            <a:r>
              <a:rPr lang="en-US" altLang="zh-CN" sz="1100" dirty="0">
                <a:latin typeface="Lato"/>
                <a:ea typeface="Lato"/>
                <a:cs typeface="Lato"/>
                <a:sym typeface="Lato"/>
              </a:rPr>
              <a:t>frequency</a:t>
            </a:r>
            <a:r>
              <a:rPr lang="zh-CN" altLang="en-US" sz="1100" dirty="0">
                <a:latin typeface="Lato"/>
                <a:ea typeface="Lato"/>
                <a:cs typeface="Lato"/>
                <a:sym typeface="Lato"/>
              </a:rPr>
              <a:t> </a:t>
            </a:r>
            <a:r>
              <a:rPr lang="en-US" altLang="zh-CN" sz="1100" dirty="0">
                <a:latin typeface="Lato"/>
                <a:ea typeface="Lato"/>
                <a:cs typeface="Lato"/>
                <a:sym typeface="Lato"/>
              </a:rPr>
              <a:t>of</a:t>
            </a:r>
            <a:r>
              <a:rPr lang="zh-CN" altLang="en-US" sz="1100" dirty="0">
                <a:latin typeface="Lato"/>
                <a:ea typeface="Lato"/>
                <a:cs typeface="Lato"/>
                <a:sym typeface="Lato"/>
              </a:rPr>
              <a:t> </a:t>
            </a:r>
            <a:r>
              <a:rPr lang="en-US" altLang="zh-CN" sz="1100" dirty="0">
                <a:latin typeface="Lato"/>
                <a:ea typeface="Lato"/>
                <a:cs typeface="Lato"/>
                <a:sym typeface="Lato"/>
              </a:rPr>
              <a:t>5</a:t>
            </a:r>
            <a:r>
              <a:rPr lang="zh-CN" altLang="en-US" sz="1100" dirty="0">
                <a:latin typeface="Lato"/>
                <a:ea typeface="Lato"/>
                <a:cs typeface="Lato"/>
                <a:sym typeface="Lato"/>
              </a:rPr>
              <a:t> </a:t>
            </a:r>
            <a:r>
              <a:rPr lang="en-US" altLang="zh-CN" sz="1100" dirty="0">
                <a:latin typeface="Lato"/>
                <a:ea typeface="Lato"/>
                <a:cs typeface="Lato"/>
                <a:sym typeface="Lato"/>
              </a:rPr>
              <a:t>times.</a:t>
            </a:r>
          </a:p>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endParaRPr lang="en-US" sz="1100" dirty="0">
              <a:latin typeface="Lato"/>
              <a:ea typeface="Lato"/>
              <a:cs typeface="Lato"/>
              <a:sym typeface="Lato"/>
            </a:endParaRPr>
          </a:p>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r>
              <a:rPr lang="en-US" altLang="zh-CN" sz="1100" dirty="0">
                <a:latin typeface="Lato"/>
                <a:ea typeface="Lato"/>
                <a:cs typeface="Lato"/>
                <a:sym typeface="Lato"/>
              </a:rPr>
              <a:t>By</a:t>
            </a:r>
            <a:r>
              <a:rPr lang="zh-CN" altLang="en-US" sz="1100" dirty="0">
                <a:latin typeface="Lato"/>
                <a:ea typeface="Lato"/>
                <a:cs typeface="Lato"/>
                <a:sym typeface="Lato"/>
              </a:rPr>
              <a:t> </a:t>
            </a:r>
            <a:r>
              <a:rPr lang="en-US" altLang="zh-CN" sz="1100" dirty="0">
                <a:latin typeface="Lato"/>
                <a:ea typeface="Lato"/>
                <a:cs typeface="Lato"/>
                <a:sym typeface="Lato"/>
              </a:rPr>
              <a:t>using</a:t>
            </a:r>
            <a:r>
              <a:rPr lang="zh-CN" altLang="en-US" sz="1100" dirty="0">
                <a:latin typeface="Lato"/>
                <a:ea typeface="Lato"/>
                <a:cs typeface="Lato"/>
                <a:sym typeface="Lato"/>
              </a:rPr>
              <a:t> </a:t>
            </a:r>
            <a:r>
              <a:rPr lang="en-US" altLang="zh-CN" sz="1100" dirty="0">
                <a:latin typeface="Lato"/>
                <a:ea typeface="Lato"/>
                <a:cs typeface="Lato"/>
                <a:sym typeface="Lato"/>
              </a:rPr>
              <a:t>our</a:t>
            </a:r>
            <a:r>
              <a:rPr lang="zh-CN" altLang="en-US" sz="1100" dirty="0">
                <a:latin typeface="Lato"/>
                <a:ea typeface="Lato"/>
                <a:cs typeface="Lato"/>
                <a:sym typeface="Lato"/>
              </a:rPr>
              <a:t> </a:t>
            </a:r>
            <a:r>
              <a:rPr lang="en-US" altLang="zh-CN" sz="1100" dirty="0">
                <a:latin typeface="Lato"/>
                <a:ea typeface="Lato"/>
                <a:cs typeface="Lato"/>
                <a:sym typeface="Lato"/>
              </a:rPr>
              <a:t>analysis,</a:t>
            </a:r>
            <a:r>
              <a:rPr lang="zh-CN" altLang="en-US" sz="1100" dirty="0">
                <a:latin typeface="Lato"/>
                <a:ea typeface="Lato"/>
                <a:cs typeface="Lato"/>
                <a:sym typeface="Lato"/>
              </a:rPr>
              <a:t> </a:t>
            </a:r>
            <a:r>
              <a:rPr lang="en-US" altLang="zh-CN" sz="1100" dirty="0">
                <a:latin typeface="Lato"/>
                <a:ea typeface="Lato"/>
                <a:cs typeface="Lato"/>
                <a:sym typeface="Lato"/>
              </a:rPr>
              <a:t>our</a:t>
            </a:r>
            <a:r>
              <a:rPr lang="zh-CN" altLang="en-US" sz="1100" dirty="0">
                <a:latin typeface="Lato"/>
                <a:ea typeface="Lato"/>
                <a:cs typeface="Lato"/>
                <a:sym typeface="Lato"/>
              </a:rPr>
              <a:t> </a:t>
            </a:r>
            <a:r>
              <a:rPr lang="en-US" altLang="zh-CN" sz="1100" dirty="0">
                <a:latin typeface="Lato"/>
                <a:ea typeface="Lato"/>
                <a:cs typeface="Lato"/>
                <a:sym typeface="Lato"/>
              </a:rPr>
              <a:t>company</a:t>
            </a:r>
            <a:r>
              <a:rPr lang="zh-CN" altLang="en-US" sz="1100" dirty="0">
                <a:latin typeface="Lato"/>
                <a:ea typeface="Lato"/>
                <a:cs typeface="Lato"/>
                <a:sym typeface="Lato"/>
              </a:rPr>
              <a:t> </a:t>
            </a:r>
            <a:r>
              <a:rPr lang="en-US" altLang="zh-CN" sz="1100" dirty="0">
                <a:latin typeface="Lato"/>
                <a:ea typeface="Lato"/>
                <a:cs typeface="Lato"/>
                <a:sym typeface="Lato"/>
              </a:rPr>
              <a:t>could</a:t>
            </a:r>
            <a:r>
              <a:rPr lang="zh-CN" altLang="en-US" sz="1100" dirty="0">
                <a:latin typeface="Lato"/>
                <a:ea typeface="Lato"/>
                <a:cs typeface="Lato"/>
                <a:sym typeface="Lato"/>
              </a:rPr>
              <a:t> </a:t>
            </a:r>
            <a:r>
              <a:rPr lang="en-US" altLang="zh-CN" sz="1100" dirty="0">
                <a:latin typeface="Lato"/>
                <a:ea typeface="Lato"/>
                <a:cs typeface="Lato"/>
                <a:sym typeface="Lato"/>
              </a:rPr>
              <a:t>increase</a:t>
            </a:r>
            <a:r>
              <a:rPr lang="zh-CN" altLang="en-US" sz="1100" dirty="0">
                <a:latin typeface="Lato"/>
                <a:ea typeface="Lato"/>
                <a:cs typeface="Lato"/>
                <a:sym typeface="Lato"/>
              </a:rPr>
              <a:t> </a:t>
            </a:r>
            <a:r>
              <a:rPr lang="en-US" altLang="zh-CN" sz="1100" dirty="0">
                <a:latin typeface="Lato"/>
                <a:ea typeface="Lato"/>
                <a:cs typeface="Lato"/>
                <a:sym typeface="Lato"/>
              </a:rPr>
              <a:t>future</a:t>
            </a:r>
            <a:r>
              <a:rPr lang="zh-CN" altLang="en-US" sz="1100" dirty="0">
                <a:latin typeface="Lato"/>
                <a:ea typeface="Lato"/>
                <a:cs typeface="Lato"/>
                <a:sym typeface="Lato"/>
              </a:rPr>
              <a:t> </a:t>
            </a:r>
            <a:r>
              <a:rPr lang="en-US" altLang="zh-CN" sz="1100" dirty="0">
                <a:latin typeface="Lato"/>
                <a:ea typeface="Lato"/>
                <a:cs typeface="Lato"/>
                <a:sym typeface="Lato"/>
              </a:rPr>
              <a:t>profit</a:t>
            </a:r>
            <a:r>
              <a:rPr lang="zh-CN" altLang="en-US" sz="1100" dirty="0">
                <a:latin typeface="Lato"/>
                <a:ea typeface="Lato"/>
                <a:cs typeface="Lato"/>
                <a:sym typeface="Lato"/>
              </a:rPr>
              <a:t> </a:t>
            </a:r>
            <a:r>
              <a:rPr lang="en-US" altLang="zh-CN" sz="1100" dirty="0">
                <a:latin typeface="Lato"/>
                <a:ea typeface="Lato"/>
                <a:cs typeface="Lato"/>
                <a:sym typeface="Lato"/>
              </a:rPr>
              <a:t>by</a:t>
            </a:r>
            <a:r>
              <a:rPr lang="zh-CN" altLang="en-US" sz="1100" dirty="0">
                <a:latin typeface="Lato"/>
                <a:ea typeface="Lato"/>
                <a:cs typeface="Lato"/>
                <a:sym typeface="Lato"/>
              </a:rPr>
              <a:t> </a:t>
            </a:r>
            <a:r>
              <a:rPr lang="en-US" altLang="zh-CN" sz="1100" dirty="0">
                <a:latin typeface="Lato"/>
                <a:ea typeface="Lato"/>
                <a:cs typeface="Lato"/>
                <a:sym typeface="Lato"/>
              </a:rPr>
              <a:t>targeting</a:t>
            </a:r>
            <a:r>
              <a:rPr lang="zh-CN" altLang="en-US" sz="1100" dirty="0">
                <a:latin typeface="Lato"/>
                <a:ea typeface="Lato"/>
                <a:cs typeface="Lato"/>
                <a:sym typeface="Lato"/>
              </a:rPr>
              <a:t> </a:t>
            </a:r>
            <a:r>
              <a:rPr lang="en-US" altLang="zh-CN" sz="1100" dirty="0">
                <a:latin typeface="Lato"/>
                <a:ea typeface="Lato"/>
                <a:cs typeface="Lato"/>
                <a:sym typeface="Lato"/>
              </a:rPr>
              <a:t>digital</a:t>
            </a:r>
            <a:r>
              <a:rPr lang="zh-CN" altLang="en-US" sz="1100" dirty="0">
                <a:latin typeface="Lato"/>
                <a:ea typeface="Lato"/>
                <a:cs typeface="Lato"/>
                <a:sym typeface="Lato"/>
              </a:rPr>
              <a:t> </a:t>
            </a:r>
            <a:r>
              <a:rPr lang="en-US" altLang="zh-CN" sz="1100" dirty="0">
                <a:latin typeface="Lato"/>
                <a:ea typeface="Lato"/>
                <a:cs typeface="Lato"/>
                <a:sym typeface="Lato"/>
              </a:rPr>
              <a:t>marketing</a:t>
            </a:r>
            <a:r>
              <a:rPr lang="zh-CN" altLang="en-US" sz="1100" dirty="0">
                <a:latin typeface="Lato"/>
                <a:ea typeface="Lato"/>
                <a:cs typeface="Lato"/>
                <a:sym typeface="Lato"/>
              </a:rPr>
              <a:t> </a:t>
            </a:r>
            <a:r>
              <a:rPr lang="en-US" altLang="zh-CN" sz="1100" dirty="0">
                <a:latin typeface="Lato"/>
                <a:ea typeface="Lato"/>
                <a:cs typeface="Lato"/>
                <a:sym typeface="Lato"/>
              </a:rPr>
              <a:t>practices</a:t>
            </a:r>
            <a:r>
              <a:rPr lang="zh-CN" altLang="en-US" sz="1100" dirty="0">
                <a:latin typeface="Lato"/>
                <a:ea typeface="Lato"/>
                <a:cs typeface="Lato"/>
                <a:sym typeface="Lato"/>
              </a:rPr>
              <a:t> </a:t>
            </a:r>
            <a:r>
              <a:rPr lang="en-US" altLang="zh-CN" sz="1100" dirty="0">
                <a:latin typeface="Lato"/>
                <a:ea typeface="Lato"/>
                <a:cs typeface="Lato"/>
                <a:sym typeface="Lato"/>
              </a:rPr>
              <a:t>including</a:t>
            </a:r>
            <a:r>
              <a:rPr lang="zh-CN" altLang="en-US" sz="1100" dirty="0">
                <a:latin typeface="Lato"/>
                <a:ea typeface="Lato"/>
                <a:cs typeface="Lato"/>
                <a:sym typeface="Lato"/>
              </a:rPr>
              <a:t> </a:t>
            </a:r>
            <a:r>
              <a:rPr lang="en-US" altLang="zh-CN" sz="1100" dirty="0">
                <a:latin typeface="Lato"/>
                <a:ea typeface="Lato"/>
                <a:cs typeface="Lato"/>
                <a:sym typeface="Lato"/>
              </a:rPr>
              <a:t>email</a:t>
            </a:r>
            <a:r>
              <a:rPr lang="zh-CN" altLang="en-US" sz="1100" dirty="0">
                <a:latin typeface="Lato"/>
                <a:ea typeface="Lato"/>
                <a:cs typeface="Lato"/>
                <a:sym typeface="Lato"/>
              </a:rPr>
              <a:t> </a:t>
            </a:r>
            <a:r>
              <a:rPr lang="en-US" altLang="zh-CN" sz="1100" dirty="0">
                <a:latin typeface="Lato"/>
                <a:ea typeface="Lato"/>
                <a:cs typeface="Lato"/>
                <a:sym typeface="Lato"/>
              </a:rPr>
              <a:t>campaigns</a:t>
            </a:r>
            <a:r>
              <a:rPr lang="zh-CN" altLang="en-US" sz="1100" dirty="0">
                <a:latin typeface="Lato"/>
                <a:ea typeface="Lato"/>
                <a:cs typeface="Lato"/>
                <a:sym typeface="Lato"/>
              </a:rPr>
              <a:t> </a:t>
            </a:r>
            <a:r>
              <a:rPr lang="en-US" altLang="zh-CN" sz="1100" dirty="0">
                <a:latin typeface="Lato"/>
                <a:ea typeface="Lato"/>
                <a:cs typeface="Lato"/>
                <a:sym typeface="Lato"/>
              </a:rPr>
              <a:t>at</a:t>
            </a:r>
            <a:r>
              <a:rPr lang="zh-CN" altLang="en-US" sz="1100" dirty="0">
                <a:latin typeface="Lato"/>
                <a:ea typeface="Lato"/>
                <a:cs typeface="Lato"/>
                <a:sym typeface="Lato"/>
              </a:rPr>
              <a:t> </a:t>
            </a:r>
            <a:r>
              <a:rPr lang="en-US" altLang="zh-CN" sz="1100" dirty="0">
                <a:latin typeface="Lato"/>
                <a:ea typeface="Lato"/>
                <a:cs typeface="Lato"/>
                <a:sym typeface="Lato"/>
              </a:rPr>
              <a:t>the</a:t>
            </a:r>
            <a:r>
              <a:rPr lang="zh-CN" altLang="en-US" sz="1100" dirty="0">
                <a:latin typeface="Lato"/>
                <a:ea typeface="Lato"/>
                <a:cs typeface="Lato"/>
                <a:sym typeface="Lato"/>
              </a:rPr>
              <a:t> </a:t>
            </a:r>
            <a:r>
              <a:rPr lang="en-US" altLang="zh-CN" sz="1100" dirty="0">
                <a:latin typeface="Lato"/>
                <a:ea typeface="Lato"/>
                <a:cs typeface="Lato"/>
                <a:sym typeface="Lato"/>
              </a:rPr>
              <a:t>right</a:t>
            </a:r>
            <a:r>
              <a:rPr lang="zh-CN" altLang="en-US" sz="1100" dirty="0">
                <a:latin typeface="Lato"/>
                <a:ea typeface="Lato"/>
                <a:cs typeface="Lato"/>
                <a:sym typeface="Lato"/>
              </a:rPr>
              <a:t> </a:t>
            </a:r>
            <a:r>
              <a:rPr lang="en-US" altLang="zh-CN" sz="1100" dirty="0">
                <a:latin typeface="Lato"/>
                <a:ea typeface="Lato"/>
                <a:cs typeface="Lato"/>
                <a:sym typeface="Lato"/>
              </a:rPr>
              <a:t>group.</a:t>
            </a:r>
            <a:r>
              <a:rPr lang="zh-CN" altLang="en-US" sz="1100" dirty="0">
                <a:latin typeface="Lato"/>
                <a:ea typeface="Lato"/>
                <a:cs typeface="Lato"/>
                <a:sym typeface="Lato"/>
              </a:rPr>
              <a:t> </a:t>
            </a:r>
            <a:r>
              <a:rPr lang="en-US" altLang="zh-CN" sz="1100" dirty="0">
                <a:latin typeface="Lato"/>
                <a:ea typeface="Lato"/>
                <a:cs typeface="Lato"/>
                <a:sym typeface="Lato"/>
              </a:rPr>
              <a:t>That’s</a:t>
            </a:r>
            <a:r>
              <a:rPr lang="zh-CN" altLang="en-US" sz="1100" dirty="0">
                <a:latin typeface="Lato"/>
                <a:ea typeface="Lato"/>
                <a:cs typeface="Lato"/>
                <a:sym typeface="Lato"/>
              </a:rPr>
              <a:t> </a:t>
            </a:r>
            <a:r>
              <a:rPr lang="en-US" altLang="zh-CN" sz="1100" dirty="0">
                <a:latin typeface="Lato"/>
                <a:ea typeface="Lato"/>
                <a:cs typeface="Lato"/>
                <a:sym typeface="Lato"/>
              </a:rPr>
              <a:t>all</a:t>
            </a:r>
            <a:r>
              <a:rPr lang="zh-CN" altLang="en-US" sz="1100" dirty="0">
                <a:latin typeface="Lato"/>
                <a:ea typeface="Lato"/>
                <a:cs typeface="Lato"/>
                <a:sym typeface="Lato"/>
              </a:rPr>
              <a:t> </a:t>
            </a:r>
            <a:r>
              <a:rPr lang="en-US" altLang="zh-CN" sz="1100" dirty="0">
                <a:latin typeface="Lato"/>
                <a:ea typeface="Lato"/>
                <a:cs typeface="Lato"/>
                <a:sym typeface="Lato"/>
              </a:rPr>
              <a:t>of</a:t>
            </a:r>
            <a:r>
              <a:rPr lang="zh-CN" altLang="en-US" sz="1100" dirty="0">
                <a:latin typeface="Lato"/>
                <a:ea typeface="Lato"/>
                <a:cs typeface="Lato"/>
                <a:sym typeface="Lato"/>
              </a:rPr>
              <a:t> </a:t>
            </a:r>
            <a:r>
              <a:rPr lang="en-US" altLang="zh-CN" sz="1100" dirty="0">
                <a:latin typeface="Lato"/>
                <a:ea typeface="Lato"/>
                <a:cs typeface="Lato"/>
                <a:sym typeface="Lato"/>
              </a:rPr>
              <a:t>our</a:t>
            </a:r>
            <a:r>
              <a:rPr lang="zh-CN" altLang="en-US" sz="1100" dirty="0">
                <a:latin typeface="Lato"/>
                <a:ea typeface="Lato"/>
                <a:cs typeface="Lato"/>
                <a:sym typeface="Lato"/>
              </a:rPr>
              <a:t> </a:t>
            </a:r>
            <a:r>
              <a:rPr lang="en-US" altLang="zh-CN" sz="1100" dirty="0">
                <a:latin typeface="Lato"/>
                <a:ea typeface="Lato"/>
                <a:cs typeface="Lato"/>
                <a:sym typeface="Lato"/>
              </a:rPr>
              <a:t>analysis.</a:t>
            </a:r>
            <a:r>
              <a:rPr lang="zh-CN" altLang="en-US" sz="1100" dirty="0">
                <a:latin typeface="Lato"/>
                <a:ea typeface="Lato"/>
                <a:cs typeface="Lato"/>
                <a:sym typeface="Lato"/>
              </a:rPr>
              <a:t> </a:t>
            </a:r>
            <a:r>
              <a:rPr lang="en-US" altLang="zh-CN" sz="1100" dirty="0">
                <a:latin typeface="Lato"/>
                <a:ea typeface="Lato"/>
                <a:cs typeface="Lato"/>
                <a:sym typeface="Lato"/>
              </a:rPr>
              <a:t>Thank</a:t>
            </a:r>
            <a:r>
              <a:rPr lang="zh-CN" altLang="en-US" sz="1100" dirty="0">
                <a:latin typeface="Lato"/>
                <a:ea typeface="Lato"/>
                <a:cs typeface="Lato"/>
                <a:sym typeface="Lato"/>
              </a:rPr>
              <a:t> </a:t>
            </a:r>
            <a:r>
              <a:rPr lang="en-US" altLang="zh-CN" sz="1100" dirty="0">
                <a:latin typeface="Lato"/>
                <a:ea typeface="Lato"/>
                <a:cs typeface="Lato"/>
                <a:sym typeface="Lato"/>
              </a:rPr>
              <a:t>you,</a:t>
            </a:r>
            <a:r>
              <a:rPr lang="zh-CN" altLang="en-US" sz="1100" dirty="0">
                <a:latin typeface="Lato"/>
                <a:ea typeface="Lato"/>
                <a:cs typeface="Lato"/>
                <a:sym typeface="Lato"/>
              </a:rPr>
              <a:t> </a:t>
            </a:r>
            <a:r>
              <a:rPr lang="en-US" altLang="zh-CN" sz="1100" dirty="0">
                <a:latin typeface="Lato"/>
                <a:ea typeface="Lato"/>
                <a:cs typeface="Lato"/>
                <a:sym typeface="Lato"/>
              </a:rPr>
              <a:t>now</a:t>
            </a:r>
            <a:r>
              <a:rPr lang="zh-CN" altLang="en-US" sz="1100" dirty="0">
                <a:latin typeface="Lato"/>
                <a:ea typeface="Lato"/>
                <a:cs typeface="Lato"/>
                <a:sym typeface="Lato"/>
              </a:rPr>
              <a:t> </a:t>
            </a:r>
            <a:r>
              <a:rPr lang="en-US" altLang="zh-CN" sz="1100" dirty="0">
                <a:latin typeface="Lato"/>
                <a:ea typeface="Lato"/>
                <a:cs typeface="Lato"/>
                <a:sym typeface="Lato"/>
              </a:rPr>
              <a:t>we</a:t>
            </a:r>
            <a:r>
              <a:rPr lang="zh-CN" altLang="en-US" sz="1100" dirty="0">
                <a:latin typeface="Lato"/>
                <a:ea typeface="Lato"/>
                <a:cs typeface="Lato"/>
                <a:sym typeface="Lato"/>
              </a:rPr>
              <a:t> </a:t>
            </a:r>
            <a:r>
              <a:rPr lang="en-US" altLang="zh-CN" sz="1100" dirty="0">
                <a:latin typeface="Lato"/>
                <a:ea typeface="Lato"/>
                <a:cs typeface="Lato"/>
                <a:sym typeface="Lato"/>
              </a:rPr>
              <a:t>are</a:t>
            </a:r>
            <a:r>
              <a:rPr lang="zh-CN" altLang="en-US" sz="1100" dirty="0">
                <a:latin typeface="Lato"/>
                <a:ea typeface="Lato"/>
                <a:cs typeface="Lato"/>
                <a:sym typeface="Lato"/>
              </a:rPr>
              <a:t> </a:t>
            </a:r>
            <a:r>
              <a:rPr lang="en-US" altLang="zh-CN" sz="1100" dirty="0">
                <a:latin typeface="Lato"/>
                <a:ea typeface="Lato"/>
                <a:cs typeface="Lato"/>
                <a:sym typeface="Lato"/>
              </a:rPr>
              <a:t>open</a:t>
            </a:r>
            <a:r>
              <a:rPr lang="zh-CN" altLang="en-US" sz="1100" dirty="0">
                <a:latin typeface="Lato"/>
                <a:ea typeface="Lato"/>
                <a:cs typeface="Lato"/>
                <a:sym typeface="Lato"/>
              </a:rPr>
              <a:t> </a:t>
            </a:r>
            <a:r>
              <a:rPr lang="en-US" altLang="zh-CN" sz="1100" dirty="0">
                <a:latin typeface="Lato"/>
                <a:ea typeface="Lato"/>
                <a:cs typeface="Lato"/>
                <a:sym typeface="Lato"/>
              </a:rPr>
              <a:t>to</a:t>
            </a:r>
            <a:r>
              <a:rPr lang="zh-CN" altLang="en-US" sz="1100" dirty="0">
                <a:latin typeface="Lato"/>
                <a:ea typeface="Lato"/>
                <a:cs typeface="Lato"/>
                <a:sym typeface="Lato"/>
              </a:rPr>
              <a:t> </a:t>
            </a:r>
            <a:r>
              <a:rPr lang="en-US" altLang="zh-CN" sz="1100" dirty="0">
                <a:latin typeface="Lato"/>
                <a:ea typeface="Lato"/>
                <a:cs typeface="Lato"/>
                <a:sym typeface="Lato"/>
              </a:rPr>
              <a:t>questions.</a:t>
            </a:r>
            <a:endParaRPr lang="en-US" sz="1100" dirty="0">
              <a:latin typeface="Lato"/>
              <a:ea typeface="Lato"/>
              <a:cs typeface="Lato"/>
              <a:sym typeface="Lato"/>
            </a:endParaRPr>
          </a:p>
          <a:p>
            <a:pPr marL="0" marR="0" lvl="0" indent="0" algn="l" defTabSz="914400" rtl="0" eaLnBrk="1" fontAlgn="auto" latinLnBrk="0" hangingPunct="1">
              <a:lnSpc>
                <a:spcPct val="115000"/>
              </a:lnSpc>
              <a:spcBef>
                <a:spcPts val="0"/>
              </a:spcBef>
              <a:spcAft>
                <a:spcPts val="1600"/>
              </a:spcAft>
              <a:buClr>
                <a:schemeClr val="dk1"/>
              </a:buClr>
              <a:buSzPts val="1100"/>
              <a:buFont typeface="Arial"/>
              <a:buNone/>
              <a:tabLst/>
              <a:defRPr/>
            </a:pPr>
            <a:endParaRPr lang="en-US" sz="1100" dirty="0">
              <a:latin typeface="Lato"/>
              <a:ea typeface="Lato"/>
              <a:cs typeface="Lato"/>
              <a:sym typeface="Lato"/>
            </a:endParaRPr>
          </a:p>
          <a:p>
            <a:pPr marL="0" lvl="0" indent="0" algn="l" rtl="0">
              <a:lnSpc>
                <a:spcPct val="115000"/>
              </a:lnSpc>
              <a:spcBef>
                <a:spcPts val="0"/>
              </a:spcBef>
              <a:spcAft>
                <a:spcPts val="1600"/>
              </a:spcAft>
              <a:buClr>
                <a:schemeClr val="dk1"/>
              </a:buClr>
              <a:buSzPts val="1100"/>
              <a:buFont typeface="Arial"/>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0ac0788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0ac078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e0c6dafc9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e0c6dafc9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e0c6dafc9_5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e0c6dafc9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6" name="Google Shape;56;p14"/>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7" name="Google Shape;57;p14"/>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58" name="Google Shape;58;p14"/>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2" name="Google Shape;62;p15"/>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3" name="Google Shape;63;p15"/>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8" name="Google Shape;68;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2" name="Google Shape;72;p1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9"/>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Google Shape;8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1"/>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9" name="Google Shape;89;p21"/>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90" name="Google Shape;90;p21"/>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91" name="Google Shape;91;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95" name="Google Shape;9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3"/>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99" name="Google Shape;99;p23"/>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52" name="Google Shape;52;p1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sz="1400">
                <a:solidFill>
                  <a:schemeClr val="dk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5"/>
          <p:cNvSpPr txBox="1"/>
          <p:nvPr/>
        </p:nvSpPr>
        <p:spPr>
          <a:xfrm>
            <a:off x="1102356" y="2983955"/>
            <a:ext cx="6939300" cy="1248300"/>
          </a:xfrm>
          <a:prstGeom prst="rect">
            <a:avLst/>
          </a:prstGeom>
          <a:noFill/>
          <a:ln>
            <a:noFill/>
          </a:ln>
        </p:spPr>
        <p:txBody>
          <a:bodyPr spcFirstLastPara="1" wrap="square" lIns="0" tIns="0" rIns="0" bIns="0" anchor="t" anchorCtr="0">
            <a:noAutofit/>
          </a:bodyPr>
          <a:lstStyle/>
          <a:p>
            <a:pPr marL="0" marR="0" lvl="0" indent="0" algn="ctr" rtl="0">
              <a:lnSpc>
                <a:spcPct val="87000"/>
              </a:lnSpc>
              <a:spcBef>
                <a:spcPts val="0"/>
              </a:spcBef>
              <a:spcAft>
                <a:spcPts val="0"/>
              </a:spcAft>
              <a:buNone/>
            </a:pPr>
            <a:r>
              <a:rPr lang="zh-CN" sz="3600" i="0" u="none" strike="noStrike" cap="none" dirty="0">
                <a:solidFill>
                  <a:srgbClr val="F3F4ED"/>
                </a:solidFill>
                <a:latin typeface="Raleway"/>
                <a:ea typeface="Raleway"/>
                <a:cs typeface="Raleway"/>
                <a:sym typeface="Raleway"/>
              </a:rPr>
              <a:t>Wine </a:t>
            </a:r>
            <a:r>
              <a:rPr lang="zh-CN" sz="3600" dirty="0">
                <a:solidFill>
                  <a:srgbClr val="F3F4ED"/>
                </a:solidFill>
                <a:latin typeface="Raleway"/>
                <a:ea typeface="Raleway"/>
                <a:cs typeface="Raleway"/>
                <a:sym typeface="Raleway"/>
              </a:rPr>
              <a:t>Retailer Case</a:t>
            </a:r>
            <a:endParaRPr sz="3600" dirty="0">
              <a:solidFill>
                <a:srgbClr val="F3F4ED"/>
              </a:solidFill>
              <a:latin typeface="Raleway"/>
              <a:ea typeface="Raleway"/>
              <a:cs typeface="Raleway"/>
              <a:sym typeface="Raleway"/>
            </a:endParaRPr>
          </a:p>
        </p:txBody>
      </p:sp>
      <p:sp>
        <p:nvSpPr>
          <p:cNvPr id="108" name="Google Shape;108;p25"/>
          <p:cNvSpPr/>
          <p:nvPr/>
        </p:nvSpPr>
        <p:spPr>
          <a:xfrm>
            <a:off x="1768852" y="3961148"/>
            <a:ext cx="5606100" cy="16800"/>
          </a:xfrm>
          <a:prstGeom prst="rect">
            <a:avLst/>
          </a:prstGeom>
          <a:solidFill>
            <a:srgbClr val="C1A4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9" name="Google Shape;109;p25"/>
          <p:cNvSpPr txBox="1"/>
          <p:nvPr/>
        </p:nvSpPr>
        <p:spPr>
          <a:xfrm>
            <a:off x="663325" y="4535075"/>
            <a:ext cx="8199300" cy="473100"/>
          </a:xfrm>
          <a:prstGeom prst="rect">
            <a:avLst/>
          </a:prstGeom>
          <a:noFill/>
          <a:ln>
            <a:noFill/>
          </a:ln>
        </p:spPr>
        <p:txBody>
          <a:bodyPr spcFirstLastPara="1" wrap="square" lIns="0" tIns="0" rIns="0" bIns="0" anchor="t" anchorCtr="0">
            <a:noAutofit/>
          </a:bodyPr>
          <a:lstStyle/>
          <a:p>
            <a:pPr marL="0" marR="0" lvl="0" indent="0" algn="ctr" rtl="0">
              <a:lnSpc>
                <a:spcPct val="139964"/>
              </a:lnSpc>
              <a:spcBef>
                <a:spcPts val="0"/>
              </a:spcBef>
              <a:spcAft>
                <a:spcPts val="0"/>
              </a:spcAft>
              <a:buNone/>
            </a:pPr>
            <a:r>
              <a:rPr lang="zh-CN" sz="1500" b="0" i="0" u="none" strike="noStrike" cap="none" dirty="0">
                <a:solidFill>
                  <a:srgbClr val="F3F4ED"/>
                </a:solidFill>
                <a:latin typeface="Raleway"/>
                <a:ea typeface="Raleway"/>
                <a:cs typeface="Raleway"/>
                <a:sym typeface="Raleway"/>
              </a:rPr>
              <a:t>Wanyu Cheng</a:t>
            </a:r>
            <a:r>
              <a:rPr lang="zh-CN" sz="1500" dirty="0">
                <a:solidFill>
                  <a:srgbClr val="F3F4ED"/>
                </a:solidFill>
                <a:latin typeface="Raleway"/>
                <a:ea typeface="Raleway"/>
                <a:cs typeface="Raleway"/>
                <a:sym typeface="Raleway"/>
              </a:rPr>
              <a:t>, Yuying He, Yi Huang, Tianyao Liu, Jing Zou</a:t>
            </a:r>
            <a:endParaRPr sz="1500" dirty="0">
              <a:solidFill>
                <a:srgbClr val="F3F4ED"/>
              </a:solidFill>
              <a:latin typeface="Raleway"/>
              <a:ea typeface="Raleway"/>
              <a:cs typeface="Raleway"/>
              <a:sym typeface="Raleway"/>
            </a:endParaRPr>
          </a:p>
          <a:p>
            <a:pPr marL="0" marR="0" lvl="0" indent="0" algn="ctr" rtl="0">
              <a:lnSpc>
                <a:spcPct val="139964"/>
              </a:lnSpc>
              <a:spcBef>
                <a:spcPts val="0"/>
              </a:spcBef>
              <a:spcAft>
                <a:spcPts val="0"/>
              </a:spcAft>
              <a:buNone/>
            </a:pPr>
            <a:endParaRPr sz="1500" dirty="0">
              <a:solidFill>
                <a:srgbClr val="F3F4ED"/>
              </a:solidFill>
              <a:latin typeface="Raleway"/>
              <a:ea typeface="Raleway"/>
              <a:cs typeface="Raleway"/>
              <a:sym typeface="Raleway"/>
            </a:endParaRPr>
          </a:p>
          <a:p>
            <a:pPr marL="0" marR="0" lvl="0" indent="0" algn="ctr" rtl="0">
              <a:lnSpc>
                <a:spcPct val="139964"/>
              </a:lnSpc>
              <a:spcBef>
                <a:spcPts val="0"/>
              </a:spcBef>
              <a:spcAft>
                <a:spcPts val="0"/>
              </a:spcAft>
              <a:buNone/>
            </a:pPr>
            <a:endParaRPr sz="1500" b="0" i="0" u="none" strike="noStrike" cap="none" dirty="0">
              <a:solidFill>
                <a:srgbClr val="F3F4ED"/>
              </a:solidFill>
              <a:latin typeface="Raleway"/>
              <a:ea typeface="Raleway"/>
              <a:cs typeface="Raleway"/>
              <a:sym typeface="Raleway"/>
            </a:endParaRPr>
          </a:p>
        </p:txBody>
      </p:sp>
      <p:sp>
        <p:nvSpPr>
          <p:cNvPr id="110" name="Google Shape;110;p25"/>
          <p:cNvSpPr/>
          <p:nvPr/>
        </p:nvSpPr>
        <p:spPr>
          <a:xfrm>
            <a:off x="1768852" y="2420500"/>
            <a:ext cx="5606100" cy="16800"/>
          </a:xfrm>
          <a:prstGeom prst="rect">
            <a:avLst/>
          </a:prstGeom>
          <a:solidFill>
            <a:srgbClr val="C1A48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111" name="Google Shape;111;p25"/>
          <p:cNvPicPr preferRelativeResize="0"/>
          <p:nvPr/>
        </p:nvPicPr>
        <p:blipFill rotWithShape="1">
          <a:blip r:embed="rId4">
            <a:alphaModFix/>
          </a:blip>
          <a:srcRect/>
          <a:stretch/>
        </p:blipFill>
        <p:spPr>
          <a:xfrm>
            <a:off x="3947870" y="708725"/>
            <a:ext cx="1248262" cy="1248262"/>
          </a:xfrm>
          <a:prstGeom prst="rect">
            <a:avLst/>
          </a:prstGeom>
          <a:noFill/>
          <a:ln>
            <a:noFill/>
          </a:ln>
        </p:spPr>
      </p:pic>
      <p:sp>
        <p:nvSpPr>
          <p:cNvPr id="112" name="Google Shape;112;p25"/>
          <p:cNvSpPr txBox="1"/>
          <p:nvPr/>
        </p:nvSpPr>
        <p:spPr>
          <a:xfrm>
            <a:off x="3283350" y="4023225"/>
            <a:ext cx="25773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500">
                <a:solidFill>
                  <a:srgbClr val="FFFFFF"/>
                </a:solidFill>
                <a:latin typeface="Raleway"/>
                <a:ea typeface="Raleway"/>
                <a:cs typeface="Raleway"/>
                <a:sym typeface="Raleway"/>
              </a:rPr>
              <a:t>MSMA Team 15</a:t>
            </a:r>
            <a:endParaRPr sz="15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last_purch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00" name="Google Shape;200;p34"/>
          <p:cNvPicPr preferRelativeResize="0"/>
          <p:nvPr/>
        </p:nvPicPr>
        <p:blipFill>
          <a:blip r:embed="rId3">
            <a:alphaModFix/>
          </a:blip>
          <a:stretch>
            <a:fillRect/>
          </a:stretch>
        </p:blipFill>
        <p:spPr>
          <a:xfrm>
            <a:off x="2608025" y="1098375"/>
            <a:ext cx="4136414"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past_purch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06" name="Google Shape;206;p35"/>
          <p:cNvPicPr preferRelativeResize="0"/>
          <p:nvPr/>
        </p:nvPicPr>
        <p:blipFill>
          <a:blip r:embed="rId3">
            <a:alphaModFix/>
          </a:blip>
          <a:stretch>
            <a:fillRect/>
          </a:stretch>
        </p:blipFill>
        <p:spPr>
          <a:xfrm>
            <a:off x="802300" y="1104175"/>
            <a:ext cx="7626998" cy="403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frequency</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212" name="Google Shape;212;p36"/>
          <p:cNvPicPr preferRelativeResize="0"/>
          <p:nvPr/>
        </p:nvPicPr>
        <p:blipFill>
          <a:blip r:embed="rId3">
            <a:alphaModFix/>
          </a:blip>
          <a:stretch>
            <a:fillRect/>
          </a:stretch>
        </p:blipFill>
        <p:spPr>
          <a:xfrm>
            <a:off x="460125" y="1093225"/>
            <a:ext cx="8052167" cy="3973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194675" y="95325"/>
            <a:ext cx="2900700" cy="17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Conditional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Causal Effect </a:t>
            </a:r>
            <a:endParaRPr>
              <a:latin typeface="Raleway"/>
              <a:ea typeface="Raleway"/>
              <a:cs typeface="Raleway"/>
              <a:sym typeface="Raleway"/>
            </a:endParaRPr>
          </a:p>
        </p:txBody>
      </p:sp>
      <p:graphicFrame>
        <p:nvGraphicFramePr>
          <p:cNvPr id="218" name="Google Shape;218;p37"/>
          <p:cNvGraphicFramePr/>
          <p:nvPr/>
        </p:nvGraphicFramePr>
        <p:xfrm>
          <a:off x="3229613" y="91585"/>
          <a:ext cx="5257325" cy="5120370"/>
        </p:xfrm>
        <a:graphic>
          <a:graphicData uri="http://schemas.openxmlformats.org/drawingml/2006/table">
            <a:tbl>
              <a:tblPr>
                <a:noFill/>
                <a:tableStyleId>{85953752-D047-40F8-9D6A-763F478A9395}</a:tableStyleId>
              </a:tblPr>
              <a:tblGrid>
                <a:gridCol w="1182750">
                  <a:extLst>
                    <a:ext uri="{9D8B030D-6E8A-4147-A177-3AD203B41FA5}">
                      <a16:colId xmlns:a16="http://schemas.microsoft.com/office/drawing/2014/main" val="20000"/>
                    </a:ext>
                  </a:extLst>
                </a:gridCol>
                <a:gridCol w="2010225">
                  <a:extLst>
                    <a:ext uri="{9D8B030D-6E8A-4147-A177-3AD203B41FA5}">
                      <a16:colId xmlns:a16="http://schemas.microsoft.com/office/drawing/2014/main" val="20001"/>
                    </a:ext>
                  </a:extLst>
                </a:gridCol>
                <a:gridCol w="937450">
                  <a:extLst>
                    <a:ext uri="{9D8B030D-6E8A-4147-A177-3AD203B41FA5}">
                      <a16:colId xmlns:a16="http://schemas.microsoft.com/office/drawing/2014/main" val="20002"/>
                    </a:ext>
                  </a:extLst>
                </a:gridCol>
                <a:gridCol w="1126900">
                  <a:extLst>
                    <a:ext uri="{9D8B030D-6E8A-4147-A177-3AD203B41FA5}">
                      <a16:colId xmlns:a16="http://schemas.microsoft.com/office/drawing/2014/main" val="20003"/>
                    </a:ext>
                  </a:extLst>
                </a:gridCol>
              </a:tblGrid>
              <a:tr h="367325">
                <a:tc>
                  <a:txBody>
                    <a:bodyPr/>
                    <a:lstStyle/>
                    <a:p>
                      <a:pPr marL="0" lvl="0" indent="0" algn="l" rtl="0">
                        <a:spcBef>
                          <a:spcPts val="0"/>
                        </a:spcBef>
                        <a:spcAft>
                          <a:spcPts val="0"/>
                        </a:spcAft>
                        <a:buNone/>
                      </a:pPr>
                      <a:r>
                        <a:rPr lang="zh-CN" b="1"/>
                        <a:t>Variables</a:t>
                      </a:r>
                      <a:endParaRPr b="1"/>
                    </a:p>
                  </a:txBody>
                  <a:tcPr marL="91425" marR="91425" marT="91425" marB="91425"/>
                </a:tc>
                <a:tc>
                  <a:txBody>
                    <a:bodyPr/>
                    <a:lstStyle/>
                    <a:p>
                      <a:pPr marL="0" lvl="0" indent="0" algn="l" rtl="0">
                        <a:spcBef>
                          <a:spcPts val="0"/>
                        </a:spcBef>
                        <a:spcAft>
                          <a:spcPts val="0"/>
                        </a:spcAft>
                        <a:buNone/>
                      </a:pPr>
                      <a:r>
                        <a:rPr lang="zh-CN" b="1"/>
                        <a:t>Interactions</a:t>
                      </a:r>
                      <a:endParaRPr b="1"/>
                    </a:p>
                  </a:txBody>
                  <a:tcPr marL="91425" marR="91425" marT="91425" marB="91425"/>
                </a:tc>
                <a:tc>
                  <a:txBody>
                    <a:bodyPr/>
                    <a:lstStyle/>
                    <a:p>
                      <a:pPr marL="0" lvl="0" indent="0" algn="l" rtl="0">
                        <a:spcBef>
                          <a:spcPts val="0"/>
                        </a:spcBef>
                        <a:spcAft>
                          <a:spcPts val="0"/>
                        </a:spcAft>
                        <a:buNone/>
                      </a:pPr>
                      <a:r>
                        <a:rPr lang="zh-CN" b="1"/>
                        <a:t>coef</a:t>
                      </a:r>
                      <a:endParaRPr b="1"/>
                    </a:p>
                  </a:txBody>
                  <a:tcPr marL="91425" marR="91425" marT="91425" marB="91425"/>
                </a:tc>
                <a:tc>
                  <a:txBody>
                    <a:bodyPr/>
                    <a:lstStyle/>
                    <a:p>
                      <a:pPr marL="0" lvl="0" indent="0" algn="l" rtl="0">
                        <a:spcBef>
                          <a:spcPts val="0"/>
                        </a:spcBef>
                        <a:spcAft>
                          <a:spcPts val="0"/>
                        </a:spcAft>
                        <a:buNone/>
                      </a:pPr>
                      <a:r>
                        <a:rPr lang="zh-CN" b="1"/>
                        <a:t>P value</a:t>
                      </a:r>
                      <a:endParaRPr b="1"/>
                    </a:p>
                  </a:txBody>
                  <a:tcPr marL="91425" marR="91425" marT="91425" marB="91425"/>
                </a:tc>
                <a:extLst>
                  <a:ext uri="{0D108BD9-81ED-4DB2-BD59-A6C34878D82A}">
                    <a16:rowId xmlns:a16="http://schemas.microsoft.com/office/drawing/2014/main" val="10000"/>
                  </a:ext>
                </a:extLst>
              </a:tr>
              <a:tr h="497025">
                <a:tc rowSpan="2">
                  <a:txBody>
                    <a:bodyPr/>
                    <a:lstStyle/>
                    <a:p>
                      <a:pPr marL="0" lvl="0" indent="0" algn="l" rtl="0">
                        <a:spcBef>
                          <a:spcPts val="0"/>
                        </a:spcBef>
                        <a:spcAft>
                          <a:spcPts val="0"/>
                        </a:spcAft>
                        <a:buNone/>
                      </a:pPr>
                      <a:r>
                        <a:rPr lang="zh-CN" b="1"/>
                        <a:t>Chard</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purch_chardFALSE:groupemail</a:t>
                      </a:r>
                      <a:endParaRPr sz="1300"/>
                    </a:p>
                  </a:txBody>
                  <a:tcPr marL="91425" marR="91425" marT="91425" marB="91425"/>
                </a:tc>
                <a:tc>
                  <a:txBody>
                    <a:bodyPr/>
                    <a:lstStyle/>
                    <a:p>
                      <a:pPr marL="0" lvl="0" indent="0" algn="l" rtl="0">
                        <a:spcBef>
                          <a:spcPts val="0"/>
                        </a:spcBef>
                        <a:spcAft>
                          <a:spcPts val="0"/>
                        </a:spcAft>
                        <a:buNone/>
                      </a:pPr>
                      <a:r>
                        <a:rPr lang="zh-CN"/>
                        <a:t>1.1640</a:t>
                      </a:r>
                      <a:endParaRPr/>
                    </a:p>
                  </a:txBody>
                  <a:tcPr marL="91425" marR="91425" marT="91425" marB="91425"/>
                </a:tc>
                <a:tc>
                  <a:txBody>
                    <a:bodyPr/>
                    <a:lstStyle/>
                    <a:p>
                      <a:pPr marL="0" lvl="0" indent="0" algn="l" rtl="0">
                        <a:spcBef>
                          <a:spcPts val="0"/>
                        </a:spcBef>
                        <a:spcAft>
                          <a:spcPts val="0"/>
                        </a:spcAft>
                        <a:buNone/>
                      </a:pPr>
                      <a:r>
                        <a:rPr lang="zh-CN"/>
                        <a:t>0.00214 **</a:t>
                      </a:r>
                      <a:endParaRPr/>
                    </a:p>
                  </a:txBody>
                  <a:tcPr marL="91425" marR="91425" marT="91425" marB="91425"/>
                </a:tc>
                <a:extLst>
                  <a:ext uri="{0D108BD9-81ED-4DB2-BD59-A6C34878D82A}">
                    <a16:rowId xmlns:a16="http://schemas.microsoft.com/office/drawing/2014/main" val="10001"/>
                  </a:ext>
                </a:extLst>
              </a:tr>
              <a:tr h="497025">
                <a:tc vMerge="1">
                  <a:txBody>
                    <a:bodyPr/>
                    <a:lstStyle/>
                    <a:p>
                      <a:endParaRPr lang="zh-CN"/>
                    </a:p>
                  </a:txBody>
                  <a:tcPr/>
                </a:tc>
                <a:tc>
                  <a:txBody>
                    <a:bodyPr/>
                    <a:lstStyle/>
                    <a:p>
                      <a:pPr marL="0" lvl="0" indent="0" algn="l" rtl="0">
                        <a:spcBef>
                          <a:spcPts val="0"/>
                        </a:spcBef>
                        <a:spcAft>
                          <a:spcPts val="0"/>
                        </a:spcAft>
                        <a:buNone/>
                      </a:pPr>
                      <a:r>
                        <a:rPr lang="zh-CN" sz="1300"/>
                        <a:t>purch_chardTRUE: groupemail</a:t>
                      </a:r>
                      <a:endParaRPr sz="1300"/>
                    </a:p>
                  </a:txBody>
                  <a:tcPr marL="91425" marR="91425" marT="91425" marB="91425"/>
                </a:tc>
                <a:tc>
                  <a:txBody>
                    <a:bodyPr/>
                    <a:lstStyle/>
                    <a:p>
                      <a:pPr marL="0" lvl="0" indent="0" algn="l" rtl="0">
                        <a:spcBef>
                          <a:spcPts val="0"/>
                        </a:spcBef>
                        <a:spcAft>
                          <a:spcPts val="0"/>
                        </a:spcAft>
                        <a:buNone/>
                      </a:pPr>
                      <a:r>
                        <a:rPr lang="zh-CN"/>
                        <a:t>1.5945</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a:solidFill>
                            <a:schemeClr val="dk1"/>
                          </a:solidFill>
                        </a:rPr>
                        <a:t>0.00038</a:t>
                      </a:r>
                      <a:endParaRPr>
                        <a:solidFill>
                          <a:schemeClr val="dk1"/>
                        </a:solidFill>
                      </a:endParaRPr>
                    </a:p>
                    <a:p>
                      <a:pPr marL="0" lvl="0" indent="0" algn="l" rtl="0">
                        <a:spcBef>
                          <a:spcPts val="0"/>
                        </a:spcBef>
                        <a:spcAft>
                          <a:spcPts val="0"/>
                        </a:spcAft>
                        <a:buClr>
                          <a:schemeClr val="dk1"/>
                        </a:buClr>
                        <a:buSzPts val="1100"/>
                        <a:buFont typeface="Arial"/>
                        <a:buNone/>
                      </a:pPr>
                      <a:r>
                        <a:rPr lang="zh-CN">
                          <a:solidFill>
                            <a:schemeClr val="dk1"/>
                          </a:solidFill>
                        </a:rPr>
                        <a:t>*** </a:t>
                      </a:r>
                      <a:endParaRPr>
                        <a:solidFill>
                          <a:schemeClr val="dk1"/>
                        </a:solidFill>
                      </a:endParaRPr>
                    </a:p>
                  </a:txBody>
                  <a:tcPr marL="91425" marR="91425" marT="91425" marB="91425"/>
                </a:tc>
                <a:extLst>
                  <a:ext uri="{0D108BD9-81ED-4DB2-BD59-A6C34878D82A}">
                    <a16:rowId xmlns:a16="http://schemas.microsoft.com/office/drawing/2014/main" val="10002"/>
                  </a:ext>
                </a:extLst>
              </a:tr>
              <a:tr h="497025">
                <a:tc rowSpan="2">
                  <a:txBody>
                    <a:bodyPr/>
                    <a:lstStyle/>
                    <a:p>
                      <a:pPr marL="0" lvl="0" indent="0" algn="l" rtl="0">
                        <a:spcBef>
                          <a:spcPts val="0"/>
                        </a:spcBef>
                        <a:spcAft>
                          <a:spcPts val="0"/>
                        </a:spcAft>
                        <a:buNone/>
                      </a:pPr>
                      <a:r>
                        <a:rPr lang="zh-CN" b="1">
                          <a:solidFill>
                            <a:schemeClr val="dk1"/>
                          </a:solidFill>
                        </a:rPr>
                        <a:t>Sav_blanc</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purch_savFALSE: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0.7541</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0.0461 * </a:t>
                      </a:r>
                      <a:endParaRPr/>
                    </a:p>
                  </a:txBody>
                  <a:tcPr marL="91425" marR="91425" marT="91425" marB="91425"/>
                </a:tc>
                <a:extLst>
                  <a:ext uri="{0D108BD9-81ED-4DB2-BD59-A6C34878D82A}">
                    <a16:rowId xmlns:a16="http://schemas.microsoft.com/office/drawing/2014/main" val="10003"/>
                  </a:ext>
                </a:extLst>
              </a:tr>
              <a:tr h="549150">
                <a:tc vMerge="1">
                  <a:txBody>
                    <a:bodyPr/>
                    <a:lstStyle/>
                    <a:p>
                      <a:endParaRPr lang="zh-CN"/>
                    </a:p>
                  </a:txBody>
                  <a:tcPr/>
                </a:tc>
                <a:tc>
                  <a:txBody>
                    <a:bodyPr/>
                    <a:lstStyle/>
                    <a:p>
                      <a:pPr marL="0" lvl="0" indent="0" algn="l" rtl="0">
                        <a:spcBef>
                          <a:spcPts val="0"/>
                        </a:spcBef>
                        <a:spcAft>
                          <a:spcPts val="0"/>
                        </a:spcAft>
                        <a:buNone/>
                      </a:pPr>
                      <a:r>
                        <a:rPr lang="zh-CN" sz="1300">
                          <a:solidFill>
                            <a:schemeClr val="dk1"/>
                          </a:solidFill>
                        </a:rPr>
                        <a:t>purch_savTRUE: groupemail </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2.8045</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2.56e-06 ***</a:t>
                      </a:r>
                      <a:endParaRPr/>
                    </a:p>
                  </a:txBody>
                  <a:tcPr marL="91425" marR="91425" marT="91425" marB="91425"/>
                </a:tc>
                <a:extLst>
                  <a:ext uri="{0D108BD9-81ED-4DB2-BD59-A6C34878D82A}">
                    <a16:rowId xmlns:a16="http://schemas.microsoft.com/office/drawing/2014/main" val="10004"/>
                  </a:ext>
                </a:extLst>
              </a:tr>
              <a:tr h="497025">
                <a:tc rowSpan="2">
                  <a:txBody>
                    <a:bodyPr/>
                    <a:lstStyle/>
                    <a:p>
                      <a:pPr marL="0" lvl="0" indent="0" algn="l" rtl="0">
                        <a:spcBef>
                          <a:spcPts val="0"/>
                        </a:spcBef>
                        <a:spcAft>
                          <a:spcPts val="0"/>
                        </a:spcAft>
                        <a:buNone/>
                      </a:pPr>
                      <a:r>
                        <a:rPr lang="zh-CN" b="1"/>
                        <a:t>Syrah</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purch_syrahFALSE: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1.4687</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1.56e-05 ***</a:t>
                      </a:r>
                      <a:endParaRPr/>
                    </a:p>
                  </a:txBody>
                  <a:tcPr marL="91425" marR="91425" marT="91425" marB="91425"/>
                </a:tc>
                <a:extLst>
                  <a:ext uri="{0D108BD9-81ED-4DB2-BD59-A6C34878D82A}">
                    <a16:rowId xmlns:a16="http://schemas.microsoft.com/office/drawing/2014/main" val="10005"/>
                  </a:ext>
                </a:extLst>
              </a:tr>
              <a:tr h="497025">
                <a:tc vMerge="1">
                  <a:txBody>
                    <a:bodyPr/>
                    <a:lstStyle/>
                    <a:p>
                      <a:endParaRPr lang="zh-CN"/>
                    </a:p>
                  </a:txBody>
                  <a:tcPr/>
                </a:tc>
                <a:tc>
                  <a:txBody>
                    <a:bodyPr/>
                    <a:lstStyle/>
                    <a:p>
                      <a:pPr marL="0" lvl="0" indent="0" algn="l" rtl="0">
                        <a:spcBef>
                          <a:spcPts val="0"/>
                        </a:spcBef>
                        <a:spcAft>
                          <a:spcPts val="0"/>
                        </a:spcAft>
                        <a:buNone/>
                      </a:pPr>
                      <a:r>
                        <a:rPr lang="zh-CN" sz="1300">
                          <a:solidFill>
                            <a:schemeClr val="dk1"/>
                          </a:solidFill>
                        </a:rPr>
                        <a:t>purch_syrahTRUE: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0.4148</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0.658</a:t>
                      </a:r>
                      <a:endParaRPr/>
                    </a:p>
                  </a:txBody>
                  <a:tcPr marL="91425" marR="91425" marT="91425" marB="91425"/>
                </a:tc>
                <a:extLst>
                  <a:ext uri="{0D108BD9-81ED-4DB2-BD59-A6C34878D82A}">
                    <a16:rowId xmlns:a16="http://schemas.microsoft.com/office/drawing/2014/main" val="10006"/>
                  </a:ext>
                </a:extLst>
              </a:tr>
              <a:tr h="497025">
                <a:tc rowSpan="2">
                  <a:txBody>
                    <a:bodyPr/>
                    <a:lstStyle/>
                    <a:p>
                      <a:pPr marL="0" lvl="0" indent="0" algn="l" rtl="0">
                        <a:spcBef>
                          <a:spcPts val="0"/>
                        </a:spcBef>
                        <a:spcAft>
                          <a:spcPts val="0"/>
                        </a:spcAft>
                        <a:buNone/>
                      </a:pPr>
                      <a:r>
                        <a:rPr lang="zh-CN" b="1"/>
                        <a:t>Cab</a:t>
                      </a:r>
                      <a:endParaRPr b="1"/>
                    </a:p>
                  </a:txBody>
                  <a:tcPr marL="91425" marR="91425" marT="91425" marB="91425"/>
                </a:tc>
                <a:tc>
                  <a:txBody>
                    <a:bodyPr/>
                    <a:lstStyle/>
                    <a:p>
                      <a:pPr marL="0" lvl="0" indent="0" algn="l" rtl="0">
                        <a:spcBef>
                          <a:spcPts val="0"/>
                        </a:spcBef>
                        <a:spcAft>
                          <a:spcPts val="0"/>
                        </a:spcAft>
                        <a:buNone/>
                      </a:pPr>
                      <a:r>
                        <a:rPr lang="zh-CN" sz="1300">
                          <a:solidFill>
                            <a:schemeClr val="dk1"/>
                          </a:solidFill>
                        </a:rPr>
                        <a:t>purch_cabFALSE: groupemail</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1.0865</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0.00406 **</a:t>
                      </a:r>
                      <a:endParaRPr/>
                    </a:p>
                  </a:txBody>
                  <a:tcPr marL="91425" marR="91425" marT="91425" marB="91425"/>
                </a:tc>
                <a:extLst>
                  <a:ext uri="{0D108BD9-81ED-4DB2-BD59-A6C34878D82A}">
                    <a16:rowId xmlns:a16="http://schemas.microsoft.com/office/drawing/2014/main" val="10007"/>
                  </a:ext>
                </a:extLst>
              </a:tr>
              <a:tr h="497025">
                <a:tc vMerge="1">
                  <a:txBody>
                    <a:bodyPr/>
                    <a:lstStyle/>
                    <a:p>
                      <a:endParaRPr lang="zh-CN"/>
                    </a:p>
                  </a:txBody>
                  <a:tcPr/>
                </a:tc>
                <a:tc>
                  <a:txBody>
                    <a:bodyPr/>
                    <a:lstStyle/>
                    <a:p>
                      <a:pPr marL="0" lvl="0" indent="0" algn="l" rtl="0">
                        <a:spcBef>
                          <a:spcPts val="0"/>
                        </a:spcBef>
                        <a:spcAft>
                          <a:spcPts val="0"/>
                        </a:spcAft>
                        <a:buNone/>
                      </a:pPr>
                      <a:r>
                        <a:rPr lang="zh-CN" sz="1300">
                          <a:solidFill>
                            <a:schemeClr val="dk1"/>
                          </a:solidFill>
                        </a:rPr>
                        <a:t>purch_cabTRUE: groupemail </a:t>
                      </a:r>
                      <a:endParaRPr sz="1300"/>
                    </a:p>
                  </a:txBody>
                  <a:tcPr marL="91425" marR="91425" marT="91425" marB="91425"/>
                </a:tc>
                <a:tc>
                  <a:txBody>
                    <a:bodyPr/>
                    <a:lstStyle/>
                    <a:p>
                      <a:pPr marL="0" lvl="0" indent="0" algn="l" rtl="0">
                        <a:spcBef>
                          <a:spcPts val="0"/>
                        </a:spcBef>
                        <a:spcAft>
                          <a:spcPts val="0"/>
                        </a:spcAft>
                        <a:buNone/>
                      </a:pPr>
                      <a:r>
                        <a:rPr lang="zh-CN">
                          <a:solidFill>
                            <a:schemeClr val="dk1"/>
                          </a:solidFill>
                        </a:rPr>
                        <a:t>1.9483</a:t>
                      </a:r>
                      <a:endParaRPr/>
                    </a:p>
                  </a:txBody>
                  <a:tcPr marL="91425" marR="91425" marT="91425" marB="91425"/>
                </a:tc>
                <a:tc>
                  <a:txBody>
                    <a:bodyPr/>
                    <a:lstStyle/>
                    <a:p>
                      <a:pPr marL="0" lvl="0" indent="0" algn="l" rtl="0">
                        <a:spcBef>
                          <a:spcPts val="0"/>
                        </a:spcBef>
                        <a:spcAft>
                          <a:spcPts val="0"/>
                        </a:spcAft>
                        <a:buNone/>
                      </a:pPr>
                      <a:r>
                        <a:rPr lang="zh-CN">
                          <a:solidFill>
                            <a:schemeClr val="dk1"/>
                          </a:solidFill>
                        </a:rPr>
                        <a:t>0.00108 **</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(Recent Purchase)</a:t>
            </a:r>
            <a:endParaRPr>
              <a:latin typeface="Raleway"/>
              <a:ea typeface="Raleway"/>
              <a:cs typeface="Raleway"/>
              <a:sym typeface="Raleway"/>
            </a:endParaRPr>
          </a:p>
        </p:txBody>
      </p:sp>
      <p:pic>
        <p:nvPicPr>
          <p:cNvPr id="224" name="Google Shape;224;p38"/>
          <p:cNvPicPr preferRelativeResize="0"/>
          <p:nvPr/>
        </p:nvPicPr>
        <p:blipFill>
          <a:blip r:embed="rId3">
            <a:alphaModFix/>
          </a:blip>
          <a:stretch>
            <a:fillRect/>
          </a:stretch>
        </p:blipFill>
        <p:spPr>
          <a:xfrm>
            <a:off x="1084125" y="1519775"/>
            <a:ext cx="6975750" cy="308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(Past Purchase)</a:t>
            </a:r>
            <a:endParaRPr>
              <a:latin typeface="Raleway"/>
              <a:ea typeface="Raleway"/>
              <a:cs typeface="Raleway"/>
              <a:sym typeface="Raleway"/>
            </a:endParaRPr>
          </a:p>
        </p:txBody>
      </p:sp>
      <p:pic>
        <p:nvPicPr>
          <p:cNvPr id="230" name="Google Shape;230;p39"/>
          <p:cNvPicPr preferRelativeResize="0"/>
          <p:nvPr/>
        </p:nvPicPr>
        <p:blipFill>
          <a:blip r:embed="rId3">
            <a:alphaModFix/>
          </a:blip>
          <a:stretch>
            <a:fillRect/>
          </a:stretch>
        </p:blipFill>
        <p:spPr>
          <a:xfrm>
            <a:off x="1221275" y="1570875"/>
            <a:ext cx="6701450" cy="307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 Frequency)</a:t>
            </a:r>
            <a:endParaRPr>
              <a:latin typeface="Raleway"/>
              <a:ea typeface="Raleway"/>
              <a:cs typeface="Raleway"/>
              <a:sym typeface="Raleway"/>
            </a:endParaRPr>
          </a:p>
        </p:txBody>
      </p:sp>
      <p:pic>
        <p:nvPicPr>
          <p:cNvPr id="236" name="Google Shape;236;p40"/>
          <p:cNvPicPr preferRelativeResize="0"/>
          <p:nvPr/>
        </p:nvPicPr>
        <p:blipFill>
          <a:blip r:embed="rId3">
            <a:alphaModFix/>
          </a:blip>
          <a:stretch>
            <a:fillRect/>
          </a:stretch>
        </p:blipFill>
        <p:spPr>
          <a:xfrm>
            <a:off x="1233238" y="1624825"/>
            <a:ext cx="6677525" cy="30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 Chard)</a:t>
            </a:r>
            <a:endParaRPr>
              <a:latin typeface="Raleway"/>
              <a:ea typeface="Raleway"/>
              <a:cs typeface="Raleway"/>
              <a:sym typeface="Raleway"/>
            </a:endParaRPr>
          </a:p>
        </p:txBody>
      </p:sp>
      <p:pic>
        <p:nvPicPr>
          <p:cNvPr id="242" name="Google Shape;242;p41"/>
          <p:cNvPicPr preferRelativeResize="0"/>
          <p:nvPr/>
        </p:nvPicPr>
        <p:blipFill>
          <a:blip r:embed="rId3">
            <a:alphaModFix/>
          </a:blip>
          <a:stretch>
            <a:fillRect/>
          </a:stretch>
        </p:blipFill>
        <p:spPr>
          <a:xfrm>
            <a:off x="864775" y="1606850"/>
            <a:ext cx="7245250" cy="3118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(Sav)</a:t>
            </a:r>
            <a:endParaRPr>
              <a:latin typeface="Raleway"/>
              <a:ea typeface="Raleway"/>
              <a:cs typeface="Raleway"/>
              <a:sym typeface="Raleway"/>
            </a:endParaRPr>
          </a:p>
        </p:txBody>
      </p:sp>
      <p:pic>
        <p:nvPicPr>
          <p:cNvPr id="248" name="Google Shape;248;p42"/>
          <p:cNvPicPr preferRelativeResize="0"/>
          <p:nvPr/>
        </p:nvPicPr>
        <p:blipFill>
          <a:blip r:embed="rId3">
            <a:alphaModFix/>
          </a:blip>
          <a:stretch>
            <a:fillRect/>
          </a:stretch>
        </p:blipFill>
        <p:spPr>
          <a:xfrm>
            <a:off x="1061300" y="1385025"/>
            <a:ext cx="7021400" cy="308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(Syrah)</a:t>
            </a:r>
            <a:endParaRPr>
              <a:latin typeface="Raleway"/>
              <a:ea typeface="Raleway"/>
              <a:cs typeface="Raleway"/>
              <a:sym typeface="Raleway"/>
            </a:endParaRPr>
          </a:p>
        </p:txBody>
      </p:sp>
      <p:pic>
        <p:nvPicPr>
          <p:cNvPr id="254" name="Google Shape;254;p43"/>
          <p:cNvPicPr preferRelativeResize="0"/>
          <p:nvPr/>
        </p:nvPicPr>
        <p:blipFill>
          <a:blip r:embed="rId3">
            <a:alphaModFix/>
          </a:blip>
          <a:stretch>
            <a:fillRect/>
          </a:stretch>
        </p:blipFill>
        <p:spPr>
          <a:xfrm>
            <a:off x="985575" y="1508475"/>
            <a:ext cx="6921400" cy="296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
        <p:cNvGrpSpPr/>
        <p:nvPr/>
      </p:nvGrpSpPr>
      <p:grpSpPr>
        <a:xfrm>
          <a:off x="0" y="0"/>
          <a:ext cx="0" cy="0"/>
          <a:chOff x="0" y="0"/>
          <a:chExt cx="0" cy="0"/>
        </a:xfrm>
      </p:grpSpPr>
      <p:pic>
        <p:nvPicPr>
          <p:cNvPr id="117" name="Google Shape;117;p26"/>
          <p:cNvPicPr preferRelativeResize="0"/>
          <p:nvPr/>
        </p:nvPicPr>
        <p:blipFill>
          <a:blip r:embed="rId3">
            <a:alphaModFix/>
          </a:blip>
          <a:stretch>
            <a:fillRect/>
          </a:stretch>
        </p:blipFill>
        <p:spPr>
          <a:xfrm>
            <a:off x="-1427025" y="-192375"/>
            <a:ext cx="10712800" cy="6105374"/>
          </a:xfrm>
          <a:prstGeom prst="rect">
            <a:avLst/>
          </a:prstGeom>
          <a:noFill/>
          <a:ln>
            <a:noFill/>
          </a:ln>
        </p:spPr>
      </p:pic>
      <p:sp>
        <p:nvSpPr>
          <p:cNvPr id="2" name="矩形 1">
            <a:extLst>
              <a:ext uri="{FF2B5EF4-FFF2-40B4-BE49-F238E27FC236}">
                <a16:creationId xmlns:a16="http://schemas.microsoft.com/office/drawing/2014/main" id="{0538DEAA-BD85-EE4D-9184-9DBC0680C425}"/>
              </a:ext>
            </a:extLst>
          </p:cNvPr>
          <p:cNvSpPr/>
          <p:nvPr/>
        </p:nvSpPr>
        <p:spPr>
          <a:xfrm>
            <a:off x="-691116" y="-584791"/>
            <a:ext cx="9835116" cy="6497790"/>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Google Shape;118;p26"/>
          <p:cNvSpPr txBox="1">
            <a:spLocks noGrp="1"/>
          </p:cNvSpPr>
          <p:nvPr>
            <p:ph type="title"/>
          </p:nvPr>
        </p:nvSpPr>
        <p:spPr>
          <a:xfrm>
            <a:off x="3170925" y="333600"/>
            <a:ext cx="64293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Lato"/>
                <a:ea typeface="Lato"/>
                <a:cs typeface="Lato"/>
                <a:sym typeface="Lato"/>
              </a:rPr>
              <a:t>Summary and Key Findings</a:t>
            </a:r>
            <a:endParaRPr>
              <a:latin typeface="Lato"/>
              <a:ea typeface="Lato"/>
              <a:cs typeface="Lato"/>
              <a:sym typeface="Lato"/>
            </a:endParaRPr>
          </a:p>
        </p:txBody>
      </p:sp>
      <p:sp>
        <p:nvSpPr>
          <p:cNvPr id="119" name="Google Shape;119;p26"/>
          <p:cNvSpPr txBox="1">
            <a:spLocks noGrp="1"/>
          </p:cNvSpPr>
          <p:nvPr>
            <p:ph type="body" idx="1"/>
          </p:nvPr>
        </p:nvSpPr>
        <p:spPr>
          <a:xfrm>
            <a:off x="2960825" y="1058375"/>
            <a:ext cx="6283200" cy="4085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Overall, the email campaign generates a significant increase of $1.26 on wine purchase, shown by the average causal analysis.</a:t>
            </a:r>
            <a:endParaRPr sz="1600" dirty="0">
              <a:solidFill>
                <a:srgbClr val="000000"/>
              </a:solidFill>
              <a:latin typeface="Lato"/>
              <a:ea typeface="Lato"/>
              <a:cs typeface="Lato"/>
              <a:sym typeface="Lato"/>
            </a:endParaRPr>
          </a:p>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Slicing and dicing analysis shows that email campaign has different effects on different slicing segments.</a:t>
            </a:r>
            <a:endParaRPr sz="1600" dirty="0">
              <a:solidFill>
                <a:srgbClr val="000000"/>
              </a:solidFill>
              <a:latin typeface="Lato"/>
              <a:ea typeface="Lato"/>
              <a:cs typeface="Lato"/>
              <a:sym typeface="Lato"/>
            </a:endParaRPr>
          </a:p>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By measuring effectiveness of email marketing through average open rate, click through rate (CTR), and conversion rate, we found that purch_chard and past_purch are the two variable that could most effectively split customers, and </a:t>
            </a:r>
            <a:r>
              <a:rPr lang="en-US" altLang="zh-CN" sz="1600" dirty="0">
                <a:solidFill>
                  <a:srgbClr val="000000"/>
                </a:solidFill>
                <a:latin typeface="Lato"/>
                <a:ea typeface="Lato"/>
                <a:cs typeface="Lato"/>
                <a:sym typeface="Lato"/>
              </a:rPr>
              <a:t>we</a:t>
            </a:r>
            <a:r>
              <a:rPr lang="zh-CN" altLang="en-US" sz="1600" dirty="0">
                <a:solidFill>
                  <a:srgbClr val="000000"/>
                </a:solidFill>
                <a:latin typeface="Lato"/>
                <a:ea typeface="Lato"/>
                <a:cs typeface="Lato"/>
                <a:sym typeface="Lato"/>
              </a:rPr>
              <a:t> </a:t>
            </a:r>
            <a:r>
              <a:rPr lang="zh-CN" sz="1600" dirty="0">
                <a:solidFill>
                  <a:srgbClr val="000000"/>
                </a:solidFill>
                <a:latin typeface="Lato"/>
                <a:ea typeface="Lato"/>
                <a:cs typeface="Lato"/>
                <a:sym typeface="Lato"/>
              </a:rPr>
              <a:t>should target chard segment and big volume purchasers.</a:t>
            </a:r>
            <a:endParaRPr sz="1600" dirty="0">
              <a:solidFill>
                <a:srgbClr val="000000"/>
              </a:solidFill>
              <a:latin typeface="Lato"/>
              <a:ea typeface="Lato"/>
              <a:cs typeface="Lato"/>
              <a:sym typeface="Lato"/>
            </a:endParaRPr>
          </a:p>
          <a:p>
            <a:pPr marL="457200" lvl="0" indent="-330200" algn="l" rtl="0">
              <a:spcBef>
                <a:spcPts val="0"/>
              </a:spcBef>
              <a:spcAft>
                <a:spcPts val="0"/>
              </a:spcAft>
              <a:buClr>
                <a:srgbClr val="000000"/>
              </a:buClr>
              <a:buSzPts val="1600"/>
              <a:buFont typeface="Lato"/>
              <a:buChar char="●"/>
            </a:pPr>
            <a:r>
              <a:rPr lang="zh-CN" sz="1600" dirty="0">
                <a:solidFill>
                  <a:srgbClr val="000000"/>
                </a:solidFill>
                <a:latin typeface="Lato"/>
                <a:ea typeface="Lato"/>
                <a:cs typeface="Lato"/>
                <a:sym typeface="Lato"/>
              </a:rPr>
              <a:t>Causal forest analysis predicts that 55.79% of the training sample</a:t>
            </a:r>
            <a:r>
              <a:rPr lang="zh-CN" altLang="en-US" sz="1600" dirty="0">
                <a:solidFill>
                  <a:srgbClr val="000000"/>
                </a:solidFill>
                <a:latin typeface="Lato"/>
                <a:ea typeface="Lato"/>
                <a:cs typeface="Lato"/>
                <a:sym typeface="Lato"/>
              </a:rPr>
              <a:t> </a:t>
            </a:r>
            <a:r>
              <a:rPr lang="en-US" altLang="zh-CN" sz="1600" dirty="0">
                <a:solidFill>
                  <a:srgbClr val="000000"/>
                </a:solidFill>
                <a:latin typeface="Lato"/>
                <a:ea typeface="Lato"/>
                <a:cs typeface="Lato"/>
                <a:sym typeface="Lato"/>
              </a:rPr>
              <a:t>should</a:t>
            </a:r>
            <a:r>
              <a:rPr lang="zh-CN" sz="1600" dirty="0">
                <a:solidFill>
                  <a:srgbClr val="000000"/>
                </a:solidFill>
                <a:latin typeface="Lato"/>
                <a:ea typeface="Lato"/>
                <a:cs typeface="Lato"/>
                <a:sym typeface="Lato"/>
              </a:rPr>
              <a:t> be targeted by email.</a:t>
            </a:r>
            <a:endParaRPr sz="1600" dirty="0">
              <a:solidFill>
                <a:srgbClr val="000000"/>
              </a:solidFill>
              <a:latin typeface="Lato"/>
              <a:ea typeface="Lato"/>
              <a:cs typeface="Lato"/>
              <a:sym typeface="Lato"/>
            </a:endParaRPr>
          </a:p>
          <a:p>
            <a:pPr marL="457200" lvl="0" indent="-317500" algn="l" rtl="0">
              <a:spcBef>
                <a:spcPts val="0"/>
              </a:spcBef>
              <a:spcAft>
                <a:spcPts val="0"/>
              </a:spcAft>
              <a:buClr>
                <a:srgbClr val="000000"/>
              </a:buClr>
              <a:buSzPts val="1400"/>
              <a:buChar char="●"/>
            </a:pPr>
            <a:r>
              <a:rPr lang="zh-CN" sz="1600" dirty="0">
                <a:solidFill>
                  <a:srgbClr val="000000"/>
                </a:solidFill>
                <a:latin typeface="Lato"/>
                <a:ea typeface="Lato"/>
                <a:cs typeface="Lato"/>
                <a:sym typeface="Lato"/>
              </a:rPr>
              <a:t>In order to improve effectiveness of email marketing, our store c</a:t>
            </a:r>
            <a:r>
              <a:rPr lang="en-US" altLang="zh-CN" sz="1600" dirty="0" err="1">
                <a:solidFill>
                  <a:srgbClr val="000000"/>
                </a:solidFill>
                <a:latin typeface="Lato"/>
                <a:ea typeface="Lato"/>
                <a:cs typeface="Lato"/>
                <a:sym typeface="Lato"/>
              </a:rPr>
              <a:t>ould</a:t>
            </a:r>
            <a:r>
              <a:rPr lang="zh-CN" sz="1600" dirty="0">
                <a:solidFill>
                  <a:srgbClr val="000000"/>
                </a:solidFill>
                <a:latin typeface="Lato"/>
                <a:ea typeface="Lato"/>
                <a:cs typeface="Lato"/>
                <a:sym typeface="Lato"/>
              </a:rPr>
              <a:t> optimize email content with wine </a:t>
            </a:r>
            <a:r>
              <a:rPr lang="en-US" altLang="zh-CN" sz="1600" dirty="0">
                <a:solidFill>
                  <a:srgbClr val="000000"/>
                </a:solidFill>
                <a:latin typeface="Lato"/>
                <a:ea typeface="Lato"/>
                <a:cs typeface="Lato"/>
                <a:sym typeface="Lato"/>
              </a:rPr>
              <a:t>brands</a:t>
            </a:r>
            <a:r>
              <a:rPr lang="zh-CN" sz="1600" dirty="0">
                <a:solidFill>
                  <a:srgbClr val="000000"/>
                </a:solidFill>
                <a:latin typeface="Lato"/>
                <a:ea typeface="Lato"/>
                <a:cs typeface="Lato"/>
                <a:sym typeface="Lato"/>
              </a:rPr>
              <a:t> such as</a:t>
            </a:r>
            <a:r>
              <a:rPr lang="zh-CN" sz="1600" dirty="0">
                <a:solidFill>
                  <a:srgbClr val="000000"/>
                </a:solidFill>
              </a:rPr>
              <a:t> Chard.</a:t>
            </a:r>
            <a:endParaRPr sz="1600" dirty="0">
              <a:solidFill>
                <a:srgbClr val="000000"/>
              </a:solidFill>
            </a:endParaRPr>
          </a:p>
          <a:p>
            <a:pPr marL="0" lvl="0" indent="0" algn="l" rtl="0">
              <a:spcBef>
                <a:spcPts val="1600"/>
              </a:spcBef>
              <a:spcAft>
                <a:spcPts val="1600"/>
              </a:spcAft>
              <a:buNone/>
            </a:pPr>
            <a:endParaRPr sz="1400" dirty="0"/>
          </a:p>
        </p:txBody>
      </p:sp>
      <p:pic>
        <p:nvPicPr>
          <p:cNvPr id="120" name="Google Shape;120;p26"/>
          <p:cNvPicPr preferRelativeResize="0"/>
          <p:nvPr/>
        </p:nvPicPr>
        <p:blipFill rotWithShape="1">
          <a:blip r:embed="rId4">
            <a:alphaModFix/>
          </a:blip>
          <a:srcRect/>
          <a:stretch/>
        </p:blipFill>
        <p:spPr>
          <a:xfrm>
            <a:off x="8417353" y="0"/>
            <a:ext cx="726075" cy="726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Conditional Causal Effect </a:t>
            </a:r>
            <a:endParaRPr>
              <a:latin typeface="Raleway"/>
              <a:ea typeface="Raleway"/>
              <a:cs typeface="Raleway"/>
              <a:sym typeface="Raleway"/>
            </a:endParaRPr>
          </a:p>
          <a:p>
            <a:pPr marL="0" lvl="0" indent="0" algn="l" rtl="0">
              <a:spcBef>
                <a:spcPts val="0"/>
              </a:spcBef>
              <a:spcAft>
                <a:spcPts val="0"/>
              </a:spcAft>
              <a:buNone/>
            </a:pPr>
            <a:r>
              <a:rPr lang="zh-CN">
                <a:latin typeface="Raleway"/>
                <a:ea typeface="Raleway"/>
                <a:cs typeface="Raleway"/>
                <a:sym typeface="Raleway"/>
              </a:rPr>
              <a:t>(cab)</a:t>
            </a:r>
            <a:endParaRPr>
              <a:latin typeface="Raleway"/>
              <a:ea typeface="Raleway"/>
              <a:cs typeface="Raleway"/>
              <a:sym typeface="Raleway"/>
            </a:endParaRPr>
          </a:p>
        </p:txBody>
      </p:sp>
      <p:pic>
        <p:nvPicPr>
          <p:cNvPr id="260" name="Google Shape;260;p44"/>
          <p:cNvPicPr preferRelativeResize="0"/>
          <p:nvPr/>
        </p:nvPicPr>
        <p:blipFill>
          <a:blip r:embed="rId3">
            <a:alphaModFix/>
          </a:blip>
          <a:stretch>
            <a:fillRect/>
          </a:stretch>
        </p:blipFill>
        <p:spPr>
          <a:xfrm>
            <a:off x="1225500" y="1553650"/>
            <a:ext cx="6661000" cy="300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7"/>
          <p:cNvSpPr txBox="1"/>
          <p:nvPr/>
        </p:nvSpPr>
        <p:spPr>
          <a:xfrm>
            <a:off x="3590475" y="4440500"/>
            <a:ext cx="3442800" cy="320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200">
              <a:solidFill>
                <a:srgbClr val="FFFFFF"/>
              </a:solidFill>
              <a:latin typeface="Raleway"/>
              <a:ea typeface="Raleway"/>
              <a:cs typeface="Raleway"/>
              <a:sym typeface="Raleway"/>
            </a:endParaRPr>
          </a:p>
        </p:txBody>
      </p:sp>
      <p:sp>
        <p:nvSpPr>
          <p:cNvPr id="126" name="Google Shape;126;p27"/>
          <p:cNvSpPr txBox="1">
            <a:spLocks noGrp="1"/>
          </p:cNvSpPr>
          <p:nvPr>
            <p:ph type="title"/>
          </p:nvPr>
        </p:nvSpPr>
        <p:spPr>
          <a:xfrm>
            <a:off x="-103250" y="8988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127" name="Google Shape;127;p27"/>
          <p:cNvPicPr preferRelativeResize="0"/>
          <p:nvPr/>
        </p:nvPicPr>
        <p:blipFill>
          <a:blip r:embed="rId3">
            <a:alphaModFix/>
          </a:blip>
          <a:stretch>
            <a:fillRect/>
          </a:stretch>
        </p:blipFill>
        <p:spPr>
          <a:xfrm>
            <a:off x="795800" y="423850"/>
            <a:ext cx="7065103" cy="4694800"/>
          </a:xfrm>
          <a:prstGeom prst="rect">
            <a:avLst/>
          </a:prstGeom>
          <a:noFill/>
          <a:ln>
            <a:noFill/>
          </a:ln>
        </p:spPr>
      </p:pic>
      <p:sp>
        <p:nvSpPr>
          <p:cNvPr id="128" name="Google Shape;128;p27"/>
          <p:cNvSpPr txBox="1">
            <a:spLocks noGrp="1"/>
          </p:cNvSpPr>
          <p:nvPr>
            <p:ph type="title"/>
          </p:nvPr>
        </p:nvSpPr>
        <p:spPr>
          <a:xfrm>
            <a:off x="0" y="1214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atin typeface="Lato"/>
                <a:ea typeface="Lato"/>
                <a:cs typeface="Lato"/>
                <a:sym typeface="Lato"/>
              </a:rPr>
              <a:t>Analytic Methodology </a:t>
            </a:r>
            <a:endParaRPr>
              <a:latin typeface="Lato"/>
              <a:ea typeface="Lato"/>
              <a:cs typeface="Lato"/>
              <a:sym typeface="Lato"/>
            </a:endParaRPr>
          </a:p>
        </p:txBody>
      </p:sp>
      <p:pic>
        <p:nvPicPr>
          <p:cNvPr id="129" name="Google Shape;129;p27"/>
          <p:cNvPicPr preferRelativeResize="0"/>
          <p:nvPr/>
        </p:nvPicPr>
        <p:blipFill rotWithShape="1">
          <a:blip r:embed="rId4">
            <a:alphaModFix/>
          </a:blip>
          <a:srcRect/>
          <a:stretch/>
        </p:blipFill>
        <p:spPr>
          <a:xfrm>
            <a:off x="8417353" y="0"/>
            <a:ext cx="726075" cy="726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rotWithShape="1">
          <a:blip r:embed="rId3">
            <a:alphaModFix/>
          </a:blip>
          <a:srcRect/>
          <a:stretch/>
        </p:blipFill>
        <p:spPr>
          <a:xfrm>
            <a:off x="8417353" y="0"/>
            <a:ext cx="726075" cy="726075"/>
          </a:xfrm>
          <a:prstGeom prst="rect">
            <a:avLst/>
          </a:prstGeom>
          <a:noFill/>
          <a:ln>
            <a:noFill/>
          </a:ln>
        </p:spPr>
      </p:pic>
      <p:sp>
        <p:nvSpPr>
          <p:cNvPr id="135" name="Google Shape;135;p28"/>
          <p:cNvSpPr txBox="1">
            <a:spLocks noGrp="1"/>
          </p:cNvSpPr>
          <p:nvPr>
            <p:ph type="title"/>
          </p:nvPr>
        </p:nvSpPr>
        <p:spPr>
          <a:xfrm>
            <a:off x="0" y="1214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Lato"/>
                <a:ea typeface="Lato"/>
                <a:cs typeface="Lato"/>
                <a:sym typeface="Lato"/>
              </a:rPr>
              <a:t>Average Causal Effect and Slicing and Dicing Analysis</a:t>
            </a:r>
            <a:endParaRPr>
              <a:latin typeface="Lato"/>
              <a:ea typeface="Lato"/>
              <a:cs typeface="Lato"/>
              <a:sym typeface="Lato"/>
            </a:endParaRPr>
          </a:p>
        </p:txBody>
      </p:sp>
      <p:sp>
        <p:nvSpPr>
          <p:cNvPr id="136" name="Google Shape;136;p28"/>
          <p:cNvSpPr txBox="1">
            <a:spLocks noGrp="1"/>
          </p:cNvSpPr>
          <p:nvPr>
            <p:ph type="body" idx="1"/>
          </p:nvPr>
        </p:nvSpPr>
        <p:spPr>
          <a:xfrm>
            <a:off x="0" y="763775"/>
            <a:ext cx="4071000" cy="18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solidFill>
                  <a:srgbClr val="000000"/>
                </a:solidFill>
                <a:latin typeface="Lato"/>
                <a:ea typeface="Lato"/>
                <a:cs typeface="Lato"/>
                <a:sym typeface="Lato"/>
              </a:rPr>
              <a:t>ACE Analysis</a:t>
            </a:r>
            <a:endParaRPr dirty="0">
              <a:solidFill>
                <a:srgbClr val="000000"/>
              </a:solidFill>
              <a:latin typeface="Lato"/>
              <a:ea typeface="Lato"/>
              <a:cs typeface="Lato"/>
              <a:sym typeface="Lato"/>
            </a:endParaRPr>
          </a:p>
          <a:p>
            <a:pPr marL="457200" lvl="0" indent="-317500" algn="l" rtl="0">
              <a:lnSpc>
                <a:spcPct val="100000"/>
              </a:lnSpc>
              <a:spcBef>
                <a:spcPts val="0"/>
              </a:spcBef>
              <a:spcAft>
                <a:spcPts val="0"/>
              </a:spcAft>
              <a:buClr>
                <a:srgbClr val="000000"/>
              </a:buClr>
              <a:buSzPts val="1400"/>
              <a:buFont typeface="Lato"/>
              <a:buChar char="●"/>
            </a:pPr>
            <a:r>
              <a:rPr lang="zh-CN" dirty="0">
                <a:solidFill>
                  <a:schemeClr val="dk1"/>
                </a:solidFill>
                <a:latin typeface="Lato"/>
                <a:ea typeface="Lato"/>
                <a:cs typeface="Lato"/>
                <a:sym typeface="Lato"/>
              </a:rPr>
              <a:t> purch ~ group</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None/>
            </a:pPr>
            <a:r>
              <a:rPr lang="zh-CN" dirty="0">
                <a:solidFill>
                  <a:schemeClr val="dk1"/>
                </a:solidFill>
                <a:latin typeface="Lato"/>
                <a:ea typeface="Lato"/>
                <a:cs typeface="Lato"/>
                <a:sym typeface="Lato"/>
              </a:rPr>
              <a:t>The main effect analysis shows an effect size of $1.35 on purchase.</a:t>
            </a:r>
            <a:endParaRPr dirty="0">
              <a:solidFill>
                <a:schemeClr val="dk1"/>
              </a:solidFill>
              <a:latin typeface="Lato"/>
              <a:ea typeface="Lato"/>
              <a:cs typeface="Lato"/>
              <a:sym typeface="Lato"/>
            </a:endParaRPr>
          </a:p>
          <a:p>
            <a:pPr marL="457200" lvl="0" indent="-317500" algn="l" rtl="0">
              <a:lnSpc>
                <a:spcPct val="100000"/>
              </a:lnSpc>
              <a:spcBef>
                <a:spcPts val="0"/>
              </a:spcBef>
              <a:spcAft>
                <a:spcPts val="0"/>
              </a:spcAft>
              <a:buClr>
                <a:schemeClr val="dk1"/>
              </a:buClr>
              <a:buSzPts val="1400"/>
              <a:buFont typeface="Lato"/>
              <a:buChar char="●"/>
            </a:pPr>
            <a:r>
              <a:rPr lang="zh-CN" dirty="0">
                <a:solidFill>
                  <a:schemeClr val="dk1"/>
                </a:solidFill>
                <a:latin typeface="Lato"/>
                <a:ea typeface="Lato"/>
                <a:cs typeface="Lato"/>
                <a:sym typeface="Lato"/>
              </a:rPr>
              <a:t>purch~group+chard+sav_blanc +syrah+cab+last_purch+visits</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r>
              <a:rPr lang="zh-CN" dirty="0">
                <a:solidFill>
                  <a:schemeClr val="dk1"/>
                </a:solidFill>
                <a:latin typeface="Lato"/>
                <a:ea typeface="Lato"/>
                <a:cs typeface="Lato"/>
                <a:sym typeface="Lato"/>
              </a:rPr>
              <a:t>By adding variables, we improve</a:t>
            </a:r>
            <a:r>
              <a:rPr lang="en-US" altLang="zh-CN" dirty="0">
                <a:solidFill>
                  <a:schemeClr val="dk1"/>
                </a:solidFill>
                <a:latin typeface="Lato"/>
                <a:ea typeface="Lato"/>
                <a:cs typeface="Lato"/>
                <a:sym typeface="Lato"/>
              </a:rPr>
              <a:t>d</a:t>
            </a:r>
            <a:r>
              <a:rPr lang="zh-CN" dirty="0">
                <a:solidFill>
                  <a:schemeClr val="dk1"/>
                </a:solidFill>
                <a:latin typeface="Lato"/>
                <a:ea typeface="Lato"/>
                <a:cs typeface="Lato"/>
                <a:sym typeface="Lato"/>
              </a:rPr>
              <a:t> precision of estimates. The effect size of email is $1.26.</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1600"/>
              </a:spcBef>
              <a:spcAft>
                <a:spcPts val="1600"/>
              </a:spcAft>
              <a:buNone/>
            </a:pPr>
            <a:endParaRPr dirty="0">
              <a:latin typeface="Lato"/>
              <a:ea typeface="Lato"/>
              <a:cs typeface="Lato"/>
              <a:sym typeface="Lato"/>
            </a:endParaRPr>
          </a:p>
        </p:txBody>
      </p:sp>
      <p:sp>
        <p:nvSpPr>
          <p:cNvPr id="137" name="Google Shape;137;p28"/>
          <p:cNvSpPr txBox="1"/>
          <p:nvPr/>
        </p:nvSpPr>
        <p:spPr>
          <a:xfrm>
            <a:off x="0" y="2586169"/>
            <a:ext cx="4443000" cy="180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dirty="0">
                <a:latin typeface="Lato"/>
                <a:ea typeface="Lato"/>
                <a:cs typeface="Lato"/>
                <a:sym typeface="Lato"/>
              </a:rPr>
              <a:t>Slicing and Dicing for CCE Analysis </a:t>
            </a:r>
            <a:endParaRPr dirty="0">
              <a:latin typeface="Lato"/>
              <a:ea typeface="Lato"/>
              <a:cs typeface="Lato"/>
              <a:sym typeface="Lato"/>
            </a:endParaRPr>
          </a:p>
          <a:p>
            <a:pPr marL="457200" lvl="0" indent="-317500" algn="l" rtl="0">
              <a:lnSpc>
                <a:spcPct val="115000"/>
              </a:lnSpc>
              <a:spcBef>
                <a:spcPts val="0"/>
              </a:spcBef>
              <a:spcAft>
                <a:spcPts val="0"/>
              </a:spcAft>
              <a:buClr>
                <a:srgbClr val="000000"/>
              </a:buClr>
              <a:buSzPts val="1400"/>
              <a:buFont typeface="Lato"/>
              <a:buChar char="●"/>
            </a:pPr>
            <a:r>
              <a:rPr lang="zh-CN" dirty="0">
                <a:latin typeface="Lato"/>
                <a:ea typeface="Lato"/>
                <a:cs typeface="Lato"/>
                <a:sym typeface="Lato"/>
              </a:rPr>
              <a:t>Select 7 baseline variables for slicing and dicing</a:t>
            </a:r>
            <a:endParaRPr dirty="0">
              <a:latin typeface="Lato"/>
              <a:ea typeface="Lato"/>
              <a:cs typeface="Lato"/>
              <a:sym typeface="Lato"/>
            </a:endParaRPr>
          </a:p>
          <a:p>
            <a:pPr marL="457200" lvl="0" indent="-317500" algn="l" rtl="0">
              <a:lnSpc>
                <a:spcPct val="115000"/>
              </a:lnSpc>
              <a:spcBef>
                <a:spcPts val="0"/>
              </a:spcBef>
              <a:spcAft>
                <a:spcPts val="0"/>
              </a:spcAft>
              <a:buClr>
                <a:srgbClr val="000000"/>
              </a:buClr>
              <a:buSzPts val="1400"/>
              <a:buFont typeface="Lato"/>
              <a:buChar char="●"/>
            </a:pPr>
            <a:r>
              <a:rPr lang="zh-CN" dirty="0">
                <a:latin typeface="Lato"/>
                <a:ea typeface="Lato"/>
                <a:cs typeface="Lato"/>
                <a:sym typeface="Lato"/>
              </a:rPr>
              <a:t>Choose median as the criteria for 3 variables with skewed distribution</a:t>
            </a:r>
            <a:endParaRPr dirty="0">
              <a:latin typeface="Lato"/>
              <a:ea typeface="Lato"/>
              <a:cs typeface="Lato"/>
              <a:sym typeface="Lato"/>
            </a:endParaRPr>
          </a:p>
          <a:p>
            <a:pPr marL="0" lvl="0" indent="0" algn="l" rtl="0">
              <a:lnSpc>
                <a:spcPct val="115000"/>
              </a:lnSpc>
              <a:spcBef>
                <a:spcPts val="0"/>
              </a:spcBef>
              <a:spcAft>
                <a:spcPts val="0"/>
              </a:spcAft>
              <a:buNone/>
            </a:pPr>
            <a:r>
              <a:rPr lang="zh-CN" dirty="0">
                <a:latin typeface="Lato"/>
                <a:ea typeface="Lato"/>
                <a:cs typeface="Lato"/>
                <a:sym typeface="Lato"/>
              </a:rPr>
              <a:t> Ex: ‘last purchase’ has mean 90 days, median 63 days, highest 2% distribution with values &gt; 100</a:t>
            </a:r>
            <a:r>
              <a:rPr lang="en-US" altLang="zh-CN" dirty="0">
                <a:latin typeface="Lato"/>
                <a:ea typeface="Lato"/>
                <a:cs typeface="Lato"/>
                <a:sym typeface="Lato"/>
              </a:rPr>
              <a:t>0 days.</a:t>
            </a:r>
            <a:endParaRPr dirty="0">
              <a:latin typeface="Lato"/>
              <a:ea typeface="Lato"/>
              <a:cs typeface="Lato"/>
              <a:sym typeface="Lato"/>
            </a:endParaRPr>
          </a:p>
          <a:p>
            <a:pPr marL="0" lvl="0" indent="0" algn="l" rtl="0">
              <a:lnSpc>
                <a:spcPct val="115000"/>
              </a:lnSpc>
              <a:spcBef>
                <a:spcPts val="1600"/>
              </a:spcBef>
              <a:spcAft>
                <a:spcPts val="0"/>
              </a:spcAft>
              <a:buNone/>
            </a:pPr>
            <a:endParaRPr dirty="0">
              <a:latin typeface="Lato"/>
              <a:ea typeface="Lato"/>
              <a:cs typeface="Lato"/>
              <a:sym typeface="Lato"/>
            </a:endParaRPr>
          </a:p>
          <a:p>
            <a:pPr marL="0" lvl="0" indent="0" algn="l" rtl="0">
              <a:lnSpc>
                <a:spcPct val="115000"/>
              </a:lnSpc>
              <a:spcBef>
                <a:spcPts val="1600"/>
              </a:spcBef>
              <a:spcAft>
                <a:spcPts val="1600"/>
              </a:spcAft>
              <a:buNone/>
            </a:pPr>
            <a:endParaRPr dirty="0">
              <a:latin typeface="Lato"/>
              <a:ea typeface="Lato"/>
              <a:cs typeface="Lato"/>
              <a:sym typeface="Lato"/>
            </a:endParaRPr>
          </a:p>
        </p:txBody>
      </p:sp>
      <p:graphicFrame>
        <p:nvGraphicFramePr>
          <p:cNvPr id="138" name="Google Shape;138;p28"/>
          <p:cNvGraphicFramePr/>
          <p:nvPr/>
        </p:nvGraphicFramePr>
        <p:xfrm>
          <a:off x="4442875" y="794820"/>
          <a:ext cx="4558600" cy="4004205"/>
        </p:xfrm>
        <a:graphic>
          <a:graphicData uri="http://schemas.openxmlformats.org/drawingml/2006/table">
            <a:tbl>
              <a:tblPr>
                <a:noFill/>
                <a:tableStyleId>{85953752-D047-40F8-9D6A-763F478A9395}</a:tableStyleId>
              </a:tblPr>
              <a:tblGrid>
                <a:gridCol w="1072425">
                  <a:extLst>
                    <a:ext uri="{9D8B030D-6E8A-4147-A177-3AD203B41FA5}">
                      <a16:colId xmlns:a16="http://schemas.microsoft.com/office/drawing/2014/main" val="20000"/>
                    </a:ext>
                  </a:extLst>
                </a:gridCol>
                <a:gridCol w="1285975">
                  <a:extLst>
                    <a:ext uri="{9D8B030D-6E8A-4147-A177-3AD203B41FA5}">
                      <a16:colId xmlns:a16="http://schemas.microsoft.com/office/drawing/2014/main" val="20001"/>
                    </a:ext>
                  </a:extLst>
                </a:gridCol>
                <a:gridCol w="22002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zh-CN" sz="1200">
                          <a:latin typeface="Lato"/>
                          <a:ea typeface="Lato"/>
                          <a:cs typeface="Lato"/>
                          <a:sym typeface="Lato"/>
                        </a:rPr>
                        <a:t>Variables</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Slicing Criteria</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Takeway from </a:t>
                      </a:r>
                      <a:r>
                        <a:rPr lang="zh-CN" sz="1200" i="1">
                          <a:latin typeface="Lato"/>
                          <a:ea typeface="Lato"/>
                          <a:cs typeface="Lato"/>
                          <a:sym typeface="Lato"/>
                        </a:rPr>
                        <a:t>dagg</a:t>
                      </a:r>
                      <a:r>
                        <a:rPr lang="zh-CN" sz="1200">
                          <a:latin typeface="Lato"/>
                          <a:ea typeface="Lato"/>
                          <a:cs typeface="Lato"/>
                          <a:sym typeface="Lato"/>
                        </a:rPr>
                        <a:t> table</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0"/>
                  </a:ext>
                </a:extLst>
              </a:tr>
              <a:tr h="726675">
                <a:tc>
                  <a:txBody>
                    <a:bodyPr/>
                    <a:lstStyle/>
                    <a:p>
                      <a:pPr marL="0" lvl="0" indent="0" algn="l" rtl="0">
                        <a:spcBef>
                          <a:spcPts val="0"/>
                        </a:spcBef>
                        <a:spcAft>
                          <a:spcPts val="0"/>
                        </a:spcAft>
                        <a:buNone/>
                      </a:pPr>
                      <a:r>
                        <a:rPr lang="zh-CN" sz="1200">
                          <a:latin typeface="Lato"/>
                          <a:ea typeface="Lato"/>
                          <a:cs typeface="Lato"/>
                          <a:sym typeface="Lato"/>
                        </a:rPr>
                        <a:t>pastPurch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past_purch &gt; 53</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more effective for higher accrued past purchase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1"/>
                  </a:ext>
                </a:extLst>
              </a:tr>
              <a:tr h="485300">
                <a:tc>
                  <a:txBody>
                    <a:bodyPr/>
                    <a:lstStyle/>
                    <a:p>
                      <a:pPr marL="0" lvl="0" indent="0" algn="l" rtl="0">
                        <a:spcBef>
                          <a:spcPts val="0"/>
                        </a:spcBef>
                        <a:spcAft>
                          <a:spcPts val="0"/>
                        </a:spcAft>
                        <a:buNone/>
                      </a:pPr>
                      <a:r>
                        <a:rPr lang="zh-CN" sz="1200">
                          <a:latin typeface="Lato"/>
                          <a:ea typeface="Lato"/>
                          <a:cs typeface="Lato"/>
                          <a:sym typeface="Lato"/>
                        </a:rPr>
                        <a:t>recentpurch</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last_purch &lt; 63</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recent buyers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2"/>
                  </a:ext>
                </a:extLst>
              </a:tr>
              <a:tr h="485300">
                <a:tc>
                  <a:txBody>
                    <a:bodyPr/>
                    <a:lstStyle/>
                    <a:p>
                      <a:pPr marL="0" lvl="0" indent="0" algn="l" rtl="0">
                        <a:spcBef>
                          <a:spcPts val="0"/>
                        </a:spcBef>
                        <a:spcAft>
                          <a:spcPts val="0"/>
                        </a:spcAft>
                        <a:buNone/>
                      </a:pPr>
                      <a:r>
                        <a:rPr lang="zh-CN" sz="1200">
                          <a:latin typeface="Lato"/>
                          <a:ea typeface="Lato"/>
                          <a:cs typeface="Lato"/>
                          <a:sym typeface="Lato"/>
                        </a:rPr>
                        <a:t>frequency</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visits &gt; 5</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zh-CN" sz="1200">
                          <a:latin typeface="Lato"/>
                          <a:ea typeface="Lato"/>
                          <a:cs typeface="Lato"/>
                          <a:sym typeface="Lato"/>
                        </a:rPr>
                        <a:t>non frequent buyers</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3"/>
                  </a:ext>
                </a:extLst>
              </a:tr>
              <a:tr h="485300">
                <a:tc>
                  <a:txBody>
                    <a:bodyPr/>
                    <a:lstStyle/>
                    <a:p>
                      <a:pPr marL="0" lvl="0" indent="0" algn="l" rtl="0">
                        <a:spcBef>
                          <a:spcPts val="0"/>
                        </a:spcBef>
                        <a:spcAft>
                          <a:spcPts val="0"/>
                        </a:spcAft>
                        <a:buNone/>
                      </a:pPr>
                      <a:r>
                        <a:rPr lang="zh-CN" sz="1200">
                          <a:latin typeface="Lato"/>
                          <a:ea typeface="Lato"/>
                          <a:cs typeface="Lato"/>
                          <a:sym typeface="Lato"/>
                        </a:rPr>
                        <a:t>purch_chard</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chard &gt; 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purchased chard </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4"/>
                  </a:ext>
                </a:extLst>
              </a:tr>
              <a:tr h="485300">
                <a:tc>
                  <a:txBody>
                    <a:bodyPr/>
                    <a:lstStyle/>
                    <a:p>
                      <a:pPr marL="0" lvl="0" indent="0" algn="l" rtl="0">
                        <a:spcBef>
                          <a:spcPts val="0"/>
                        </a:spcBef>
                        <a:spcAft>
                          <a:spcPts val="0"/>
                        </a:spcAft>
                        <a:buNone/>
                      </a:pPr>
                      <a:r>
                        <a:rPr lang="zh-CN" sz="1200">
                          <a:latin typeface="Lato"/>
                          <a:ea typeface="Lato"/>
                          <a:cs typeface="Lato"/>
                          <a:sym typeface="Lato"/>
                        </a:rPr>
                        <a:t>purch_sav</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sav_blanc &gt; 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purchased sav</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5"/>
                  </a:ext>
                </a:extLst>
              </a:tr>
              <a:tr h="485300">
                <a:tc>
                  <a:txBody>
                    <a:bodyPr/>
                    <a:lstStyle/>
                    <a:p>
                      <a:pPr marL="0" lvl="0" indent="0" algn="l" rtl="0">
                        <a:spcBef>
                          <a:spcPts val="0"/>
                        </a:spcBef>
                        <a:spcAft>
                          <a:spcPts val="0"/>
                        </a:spcAft>
                        <a:buNone/>
                      </a:pPr>
                      <a:r>
                        <a:rPr lang="zh-CN" sz="1200">
                          <a:latin typeface="Lato"/>
                          <a:ea typeface="Lato"/>
                          <a:cs typeface="Lato"/>
                          <a:sym typeface="Lato"/>
                        </a:rPr>
                        <a:t>purch_syrah</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syrah &gt; 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did not purchase syrah</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6"/>
                  </a:ext>
                </a:extLst>
              </a:tr>
              <a:tr h="485300">
                <a:tc>
                  <a:txBody>
                    <a:bodyPr/>
                    <a:lstStyle/>
                    <a:p>
                      <a:pPr marL="0" lvl="0" indent="0" algn="l" rtl="0">
                        <a:spcBef>
                          <a:spcPts val="0"/>
                        </a:spcBef>
                        <a:spcAft>
                          <a:spcPts val="0"/>
                        </a:spcAft>
                        <a:buNone/>
                      </a:pPr>
                      <a:r>
                        <a:rPr lang="zh-CN" sz="1200">
                          <a:latin typeface="Lato"/>
                          <a:ea typeface="Lato"/>
                          <a:cs typeface="Lato"/>
                          <a:sym typeface="Lato"/>
                        </a:rPr>
                        <a:t>purch_cab</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None/>
                      </a:pPr>
                      <a:r>
                        <a:rPr lang="zh-CN" sz="1200">
                          <a:latin typeface="Lato"/>
                          <a:ea typeface="Lato"/>
                          <a:cs typeface="Lato"/>
                          <a:sym typeface="Lato"/>
                        </a:rPr>
                        <a:t>cab &gt;0</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zh-CN" sz="1200">
                          <a:latin typeface="Lato"/>
                          <a:ea typeface="Lato"/>
                          <a:cs typeface="Lato"/>
                          <a:sym typeface="Lato"/>
                        </a:rPr>
                        <a:t>purchased cab</a:t>
                      </a:r>
                      <a:endParaRPr sz="1200">
                        <a:latin typeface="Lato"/>
                        <a:ea typeface="Lato"/>
                        <a:cs typeface="Lato"/>
                        <a:sym typeface="Lato"/>
                      </a:endParaRPr>
                    </a:p>
                  </a:txBody>
                  <a:tcPr marL="91425" marR="91425" marT="91425" marB="91425">
                    <a:lnL w="19050" cap="flat" cmpd="sng">
                      <a:solidFill>
                        <a:srgbClr val="155B54"/>
                      </a:solidFill>
                      <a:prstDash val="solid"/>
                      <a:round/>
                      <a:headEnd type="none" w="sm" len="sm"/>
                      <a:tailEnd type="none" w="sm" len="sm"/>
                    </a:lnL>
                    <a:lnR w="19050" cap="flat" cmpd="sng">
                      <a:solidFill>
                        <a:srgbClr val="155B54"/>
                      </a:solidFill>
                      <a:prstDash val="solid"/>
                      <a:round/>
                      <a:headEnd type="none" w="sm" len="sm"/>
                      <a:tailEnd type="none" w="sm" len="sm"/>
                    </a:lnR>
                    <a:lnT w="19050" cap="flat" cmpd="sng">
                      <a:solidFill>
                        <a:srgbClr val="155B54"/>
                      </a:solidFill>
                      <a:prstDash val="solid"/>
                      <a:round/>
                      <a:headEnd type="none" w="sm" len="sm"/>
                      <a:tailEnd type="none" w="sm" len="sm"/>
                    </a:lnT>
                    <a:lnB w="19050" cap="flat" cmpd="sng">
                      <a:solidFill>
                        <a:srgbClr val="155B54"/>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139" name="Google Shape;139;p28"/>
          <p:cNvPicPr preferRelativeResize="0"/>
          <p:nvPr/>
        </p:nvPicPr>
        <p:blipFill>
          <a:blip r:embed="rId4">
            <a:alphaModFix/>
          </a:blip>
          <a:stretch>
            <a:fillRect/>
          </a:stretch>
        </p:blipFill>
        <p:spPr>
          <a:xfrm>
            <a:off x="2725783" y="4180117"/>
            <a:ext cx="1256555" cy="729008"/>
          </a:xfrm>
          <a:prstGeom prst="rect">
            <a:avLst/>
          </a:prstGeom>
          <a:noFill/>
          <a:ln>
            <a:noFill/>
          </a:ln>
        </p:spPr>
      </p:pic>
      <p:sp>
        <p:nvSpPr>
          <p:cNvPr id="141" name="Google Shape;141;p28"/>
          <p:cNvSpPr txBox="1"/>
          <p:nvPr/>
        </p:nvSpPr>
        <p:spPr>
          <a:xfrm>
            <a:off x="0" y="4862995"/>
            <a:ext cx="6028500" cy="32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1000" dirty="0">
                <a:solidFill>
                  <a:schemeClr val="dk1"/>
                </a:solidFill>
                <a:latin typeface="Lato"/>
                <a:ea typeface="Lato"/>
                <a:cs typeface="Lato"/>
                <a:sym typeface="Lato"/>
              </a:rPr>
              <a:t>*See Appendix Page 9 and Appendix Page 10 for Full Graphs </a:t>
            </a:r>
            <a:endParaRPr sz="1000" dirty="0">
              <a:latin typeface="Lato"/>
              <a:ea typeface="Lato"/>
              <a:cs typeface="Lato"/>
              <a:sym typeface="Lato"/>
            </a:endParaRPr>
          </a:p>
        </p:txBody>
      </p:sp>
      <p:pic>
        <p:nvPicPr>
          <p:cNvPr id="3" name="图片 2" descr="图片包含 游戏机&#10;&#10;描述已自动生成">
            <a:extLst>
              <a:ext uri="{FF2B5EF4-FFF2-40B4-BE49-F238E27FC236}">
                <a16:creationId xmlns:a16="http://schemas.microsoft.com/office/drawing/2014/main" id="{840CEB5B-5838-774A-A451-61C74C1513EF}"/>
              </a:ext>
            </a:extLst>
          </p:cNvPr>
          <p:cNvPicPr>
            <a:picLocks noChangeAspect="1"/>
          </p:cNvPicPr>
          <p:nvPr/>
        </p:nvPicPr>
        <p:blipFill>
          <a:blip r:embed="rId5"/>
          <a:stretch>
            <a:fillRect/>
          </a:stretch>
        </p:blipFill>
        <p:spPr>
          <a:xfrm>
            <a:off x="168652" y="4178938"/>
            <a:ext cx="2424533" cy="6867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a:spLocks noGrp="1"/>
          </p:cNvSpPr>
          <p:nvPr>
            <p:ph type="body" idx="2"/>
          </p:nvPr>
        </p:nvSpPr>
        <p:spPr>
          <a:xfrm>
            <a:off x="5027775" y="1041388"/>
            <a:ext cx="4272300" cy="61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solidFill>
                  <a:schemeClr val="dk1"/>
                </a:solidFill>
                <a:latin typeface="Lato"/>
                <a:ea typeface="Lato"/>
                <a:cs typeface="Lato"/>
                <a:sym typeface="Lato"/>
              </a:rPr>
              <a:t>*purch_chard and past_purch are the two effective baseline variables; retailer should target chard segment and big volume purchasers.</a:t>
            </a:r>
            <a:r>
              <a:rPr lang="zh-CN"/>
              <a:t> </a:t>
            </a:r>
            <a:endParaRPr/>
          </a:p>
        </p:txBody>
      </p:sp>
      <p:sp>
        <p:nvSpPr>
          <p:cNvPr id="147" name="Google Shape;147;p29"/>
          <p:cNvSpPr txBox="1"/>
          <p:nvPr/>
        </p:nvSpPr>
        <p:spPr>
          <a:xfrm>
            <a:off x="107875" y="3326000"/>
            <a:ext cx="4610400" cy="1377900"/>
          </a:xfrm>
          <a:prstGeom prst="rect">
            <a:avLst/>
          </a:prstGeom>
          <a:noFill/>
          <a:ln>
            <a:noFill/>
          </a:ln>
        </p:spPr>
        <p:txBody>
          <a:bodyPr spcFirstLastPara="1" wrap="square" lIns="91425" tIns="91425" rIns="91425" bIns="91425" anchor="t" anchorCtr="0">
            <a:noAutofit/>
          </a:bodyPr>
          <a:lstStyle/>
          <a:p>
            <a:pPr marL="0" lvl="0" indent="0" algn="just" rtl="0">
              <a:spcBef>
                <a:spcPts val="1000"/>
              </a:spcBef>
              <a:spcAft>
                <a:spcPts val="0"/>
              </a:spcAft>
              <a:buNone/>
            </a:pPr>
            <a:r>
              <a:rPr lang="zh-CN" dirty="0">
                <a:latin typeface="Lato"/>
                <a:ea typeface="Lato"/>
                <a:cs typeface="Lato"/>
                <a:sym typeface="Lato"/>
              </a:rPr>
              <a:t>Insights from Regression &amp; Significance Tests</a:t>
            </a:r>
            <a:endParaRPr dirty="0">
              <a:latin typeface="Lato"/>
              <a:ea typeface="Lato"/>
              <a:cs typeface="Lato"/>
              <a:sym typeface="Lato"/>
            </a:endParaRPr>
          </a:p>
          <a:p>
            <a:pPr marL="457200" lvl="0" indent="-317500" algn="just" rtl="0">
              <a:spcBef>
                <a:spcPts val="1000"/>
              </a:spcBef>
              <a:spcAft>
                <a:spcPts val="0"/>
              </a:spcAft>
              <a:buSzPts val="1400"/>
              <a:buFont typeface="Lato"/>
              <a:buChar char="●"/>
            </a:pPr>
            <a:r>
              <a:rPr lang="zh-CN" dirty="0">
                <a:latin typeface="Lato"/>
                <a:ea typeface="Lato"/>
                <a:cs typeface="Lato"/>
                <a:sym typeface="Lato"/>
              </a:rPr>
              <a:t>Ex. Bigger volume customers tend to have higher average purchases </a:t>
            </a:r>
            <a:r>
              <a:rPr lang="zh-CN" dirty="0">
                <a:solidFill>
                  <a:schemeClr val="dk1"/>
                </a:solidFill>
                <a:latin typeface="Lato"/>
                <a:ea typeface="Lato"/>
                <a:cs typeface="Lato"/>
                <a:sym typeface="Lato"/>
              </a:rPr>
              <a:t>($10.45)</a:t>
            </a:r>
            <a:r>
              <a:rPr lang="zh-CN" dirty="0">
                <a:latin typeface="Lato"/>
                <a:ea typeface="Lato"/>
                <a:cs typeface="Lato"/>
                <a:sym typeface="Lato"/>
              </a:rPr>
              <a:t>, comparing to smaller ones.</a:t>
            </a:r>
            <a:endParaRPr dirty="0">
              <a:latin typeface="Lato"/>
              <a:ea typeface="Lato"/>
              <a:cs typeface="Lato"/>
              <a:sym typeface="Lato"/>
            </a:endParaRPr>
          </a:p>
          <a:p>
            <a:pPr marL="457200" lvl="0" indent="-317500" algn="just">
              <a:spcBef>
                <a:spcPts val="1000"/>
              </a:spcBef>
              <a:buSzPts val="1400"/>
              <a:buFont typeface="Lato"/>
              <a:buChar char="●"/>
            </a:pPr>
            <a:r>
              <a:rPr lang="zh-CN" dirty="0">
                <a:latin typeface="Lato"/>
                <a:ea typeface="Lato"/>
                <a:cs typeface="Lato"/>
                <a:sym typeface="Lato"/>
              </a:rPr>
              <a:t>Ex. Bigger volume </a:t>
            </a:r>
            <a:r>
              <a:rPr lang="en-US" altLang="zh-CN" dirty="0">
                <a:latin typeface="Lato"/>
                <a:ea typeface="Lato"/>
                <a:cs typeface="Lato"/>
                <a:sym typeface="Lato"/>
              </a:rPr>
              <a:t>customers </a:t>
            </a:r>
            <a:r>
              <a:rPr lang="zh-CN" dirty="0">
                <a:latin typeface="Lato"/>
                <a:ea typeface="Lato"/>
                <a:cs typeface="Lato"/>
                <a:sym typeface="Lato"/>
              </a:rPr>
              <a:t>are more affected by email, leading to additional $1.59 in spending.</a:t>
            </a:r>
            <a:endParaRPr dirty="0">
              <a:latin typeface="Lato"/>
              <a:ea typeface="Lato"/>
              <a:cs typeface="Lato"/>
              <a:sym typeface="Lato"/>
            </a:endParaRPr>
          </a:p>
        </p:txBody>
      </p:sp>
      <p:graphicFrame>
        <p:nvGraphicFramePr>
          <p:cNvPr id="148" name="Google Shape;148;p29"/>
          <p:cNvGraphicFramePr/>
          <p:nvPr/>
        </p:nvGraphicFramePr>
        <p:xfrm>
          <a:off x="179213" y="641440"/>
          <a:ext cx="4610400" cy="2695660"/>
        </p:xfrm>
        <a:graphic>
          <a:graphicData uri="http://schemas.openxmlformats.org/drawingml/2006/table">
            <a:tbl>
              <a:tblPr>
                <a:noFill/>
                <a:tableStyleId>{85953752-D047-40F8-9D6A-763F478A9395}</a:tableStyleId>
              </a:tblPr>
              <a:tblGrid>
                <a:gridCol w="967475">
                  <a:extLst>
                    <a:ext uri="{9D8B030D-6E8A-4147-A177-3AD203B41FA5}">
                      <a16:colId xmlns:a16="http://schemas.microsoft.com/office/drawing/2014/main" val="20000"/>
                    </a:ext>
                  </a:extLst>
                </a:gridCol>
                <a:gridCol w="1922200">
                  <a:extLst>
                    <a:ext uri="{9D8B030D-6E8A-4147-A177-3AD203B41FA5}">
                      <a16:colId xmlns:a16="http://schemas.microsoft.com/office/drawing/2014/main" val="20001"/>
                    </a:ext>
                  </a:extLst>
                </a:gridCol>
                <a:gridCol w="848425">
                  <a:extLst>
                    <a:ext uri="{9D8B030D-6E8A-4147-A177-3AD203B41FA5}">
                      <a16:colId xmlns:a16="http://schemas.microsoft.com/office/drawing/2014/main" val="20002"/>
                    </a:ext>
                  </a:extLst>
                </a:gridCol>
                <a:gridCol w="872300">
                  <a:extLst>
                    <a:ext uri="{9D8B030D-6E8A-4147-A177-3AD203B41FA5}">
                      <a16:colId xmlns:a16="http://schemas.microsoft.com/office/drawing/2014/main" val="20003"/>
                    </a:ext>
                  </a:extLst>
                </a:gridCol>
              </a:tblGrid>
              <a:tr h="442300">
                <a:tc>
                  <a:txBody>
                    <a:bodyPr/>
                    <a:lstStyle/>
                    <a:p>
                      <a:pPr marL="0" lvl="0" indent="0" algn="l" rtl="0">
                        <a:spcBef>
                          <a:spcPts val="0"/>
                        </a:spcBef>
                        <a:spcAft>
                          <a:spcPts val="0"/>
                        </a:spcAft>
                        <a:buNone/>
                      </a:pPr>
                      <a:r>
                        <a:rPr lang="zh-CN" b="1">
                          <a:latin typeface="Lato"/>
                          <a:ea typeface="Lato"/>
                          <a:cs typeface="Lato"/>
                          <a:sym typeface="Lato"/>
                        </a:rPr>
                        <a:t>Variables</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b="1">
                          <a:latin typeface="Lato"/>
                          <a:ea typeface="Lato"/>
                          <a:cs typeface="Lato"/>
                          <a:sym typeface="Lato"/>
                        </a:rPr>
                        <a:t>Interactions</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b="1">
                          <a:latin typeface="Lato"/>
                          <a:ea typeface="Lato"/>
                          <a:cs typeface="Lato"/>
                          <a:sym typeface="Lato"/>
                        </a:rPr>
                        <a:t>coef</a:t>
                      </a:r>
                      <a:endParaRPr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b="1">
                          <a:latin typeface="Lato"/>
                          <a:ea typeface="Lato"/>
                          <a:cs typeface="Lato"/>
                          <a:sym typeface="Lato"/>
                        </a:rPr>
                        <a:t>P-value</a:t>
                      </a:r>
                      <a:endParaRPr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66450">
                <a:tc rowSpan="2">
                  <a:txBody>
                    <a:bodyPr/>
                    <a:lstStyle/>
                    <a:p>
                      <a:pPr marL="0" lvl="0" indent="0" algn="l" rtl="0">
                        <a:spcBef>
                          <a:spcPts val="0"/>
                        </a:spcBef>
                        <a:spcAft>
                          <a:spcPts val="0"/>
                        </a:spcAft>
                        <a:buNone/>
                      </a:pPr>
                      <a:r>
                        <a:rPr lang="zh-CN" sz="1200" b="1">
                          <a:latin typeface="Lato"/>
                          <a:ea typeface="Lato"/>
                          <a:cs typeface="Lato"/>
                          <a:sym typeface="Lato"/>
                        </a:rPr>
                        <a:t>past purchase</a:t>
                      </a:r>
                      <a:endParaRPr sz="12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pastPurchFALSE: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0.9903</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0.02728</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75325">
                <a:tc vMerge="1">
                  <a:txBody>
                    <a:bodyPr/>
                    <a:lstStyle/>
                    <a:p>
                      <a:endParaRPr lang="zh-CN"/>
                    </a:p>
                  </a:txBody>
                  <a:tcPr/>
                </a:tc>
                <a:tc>
                  <a:txBody>
                    <a:bodyPr/>
                    <a:lstStyle/>
                    <a:p>
                      <a:pPr marL="0" lvl="0" indent="0" algn="l" rtl="0">
                        <a:spcBef>
                          <a:spcPts val="0"/>
                        </a:spcBef>
                        <a:spcAft>
                          <a:spcPts val="0"/>
                        </a:spcAft>
                        <a:buNone/>
                      </a:pPr>
                      <a:r>
                        <a:rPr lang="zh-CN" sz="1200">
                          <a:latin typeface="Lato"/>
                          <a:ea typeface="Lato"/>
                          <a:cs typeface="Lato"/>
                          <a:sym typeface="Lato"/>
                        </a:rPr>
                        <a:t>pastPurchTRUE: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1.5945</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zh-CN" sz="1200">
                          <a:solidFill>
                            <a:schemeClr val="dk1"/>
                          </a:solidFill>
                          <a:latin typeface="Lato"/>
                          <a:ea typeface="Lato"/>
                          <a:cs typeface="Lato"/>
                          <a:sym typeface="Lato"/>
                        </a:rPr>
                        <a:t>0.00038</a:t>
                      </a:r>
                      <a:endParaRPr sz="1200">
                        <a:solidFill>
                          <a:schemeClr val="dk1"/>
                        </a:solidFill>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5150">
                <a:tc rowSpan="2">
                  <a:txBody>
                    <a:bodyPr/>
                    <a:lstStyle/>
                    <a:p>
                      <a:pPr marL="0" lvl="0" indent="0" algn="l" rtl="0">
                        <a:spcBef>
                          <a:spcPts val="0"/>
                        </a:spcBef>
                        <a:spcAft>
                          <a:spcPts val="0"/>
                        </a:spcAft>
                        <a:buNone/>
                      </a:pPr>
                      <a:r>
                        <a:rPr lang="zh-CN" sz="1200" b="1">
                          <a:solidFill>
                            <a:schemeClr val="dk1"/>
                          </a:solidFill>
                          <a:latin typeface="Lato"/>
                          <a:ea typeface="Lato"/>
                          <a:cs typeface="Lato"/>
                          <a:sym typeface="Lato"/>
                        </a:rPr>
                        <a:t>recent purchase</a:t>
                      </a:r>
                      <a:endParaRPr sz="12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recentPurchFALSE:email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0.8576</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0.0551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335200">
                <a:tc vMerge="1">
                  <a:txBody>
                    <a:bodyPr/>
                    <a:lstStyle/>
                    <a:p>
                      <a:endParaRPr lang="zh-CN"/>
                    </a:p>
                  </a:txBody>
                  <a:tcPr/>
                </a:tc>
                <a:tc>
                  <a:txBody>
                    <a:bodyPr/>
                    <a:lstStyle/>
                    <a:p>
                      <a:pPr marL="0" lvl="0" indent="0" algn="l" rtl="0">
                        <a:spcBef>
                          <a:spcPts val="0"/>
                        </a:spcBef>
                        <a:spcAft>
                          <a:spcPts val="0"/>
                        </a:spcAft>
                        <a:buNone/>
                      </a:pPr>
                      <a:r>
                        <a:rPr lang="zh-CN" sz="1200">
                          <a:latin typeface="Lato"/>
                          <a:ea typeface="Lato"/>
                          <a:cs typeface="Lato"/>
                          <a:sym typeface="Lato"/>
                        </a:rPr>
                        <a:t>recentPurchTRUE: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1.7523 </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8.92e-05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r h="394975">
                <a:tc rowSpan="2">
                  <a:txBody>
                    <a:bodyPr/>
                    <a:lstStyle/>
                    <a:p>
                      <a:pPr marL="0" lvl="0" indent="0" algn="l" rtl="0">
                        <a:spcBef>
                          <a:spcPts val="0"/>
                        </a:spcBef>
                        <a:spcAft>
                          <a:spcPts val="0"/>
                        </a:spcAft>
                        <a:buNone/>
                      </a:pPr>
                      <a:r>
                        <a:rPr lang="zh-CN" sz="1200" b="1">
                          <a:latin typeface="Lato"/>
                          <a:ea typeface="Lato"/>
                          <a:cs typeface="Lato"/>
                          <a:sym typeface="Lato"/>
                        </a:rPr>
                        <a:t>frequency</a:t>
                      </a:r>
                      <a:endParaRPr sz="12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frequencyFALSE: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1.4960</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0.000712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5"/>
                  </a:ext>
                </a:extLst>
              </a:tr>
              <a:tr h="363750">
                <a:tc vMerge="1">
                  <a:txBody>
                    <a:bodyPr/>
                    <a:lstStyle/>
                    <a:p>
                      <a:endParaRPr lang="zh-CN"/>
                    </a:p>
                  </a:txBody>
                  <a:tcPr/>
                </a:tc>
                <a:tc>
                  <a:txBody>
                    <a:bodyPr/>
                    <a:lstStyle/>
                    <a:p>
                      <a:pPr marL="0" lvl="0" indent="0" algn="l" rtl="0">
                        <a:spcBef>
                          <a:spcPts val="0"/>
                        </a:spcBef>
                        <a:spcAft>
                          <a:spcPts val="0"/>
                        </a:spcAft>
                        <a:buNone/>
                      </a:pPr>
                      <a:r>
                        <a:rPr lang="zh-CN" sz="1200">
                          <a:latin typeface="Lato"/>
                          <a:ea typeface="Lato"/>
                          <a:cs typeface="Lato"/>
                          <a:sym typeface="Lato"/>
                        </a:rPr>
                        <a:t>frequencyTRUE: email</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1.1707</a:t>
                      </a:r>
                      <a:endParaRPr sz="12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zh-CN" sz="1200">
                          <a:latin typeface="Lato"/>
                          <a:ea typeface="Lato"/>
                          <a:cs typeface="Lato"/>
                          <a:sym typeface="Lato"/>
                        </a:rPr>
                        <a:t>0.011154 </a:t>
                      </a:r>
                      <a:endParaRPr sz="1200">
                        <a:latin typeface="Lato"/>
                        <a:ea typeface="Lato"/>
                        <a:cs typeface="Lato"/>
                        <a:sym typeface="Lato"/>
                      </a:endParaRPr>
                    </a:p>
                  </a:txBody>
                  <a:tcPr marL="91425" marR="91425" marT="91425" marB="91425"/>
                </a:tc>
                <a:extLst>
                  <a:ext uri="{0D108BD9-81ED-4DB2-BD59-A6C34878D82A}">
                    <a16:rowId xmlns:a16="http://schemas.microsoft.com/office/drawing/2014/main" val="10006"/>
                  </a:ext>
                </a:extLst>
              </a:tr>
            </a:tbl>
          </a:graphicData>
        </a:graphic>
      </p:graphicFrame>
      <p:sp>
        <p:nvSpPr>
          <p:cNvPr id="149" name="Google Shape;149;p29"/>
          <p:cNvSpPr/>
          <p:nvPr/>
        </p:nvSpPr>
        <p:spPr>
          <a:xfrm>
            <a:off x="5185300" y="1971400"/>
            <a:ext cx="3474300" cy="13317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200" b="1">
                <a:latin typeface="Lato"/>
                <a:ea typeface="Lato"/>
                <a:cs typeface="Lato"/>
                <a:sym typeface="Lato"/>
              </a:rPr>
              <a:t>Chard Segment</a:t>
            </a:r>
            <a:endParaRPr sz="1200" b="1">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Open rate:                73.50%              93.80%</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CTR:                             17.32%              16.16%</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Conversion Rate:  37.11%              54.27%</a:t>
            </a:r>
            <a:endParaRPr sz="1200">
              <a:latin typeface="Lato"/>
              <a:ea typeface="Lato"/>
              <a:cs typeface="Lato"/>
              <a:sym typeface="Lato"/>
            </a:endParaRPr>
          </a:p>
        </p:txBody>
      </p:sp>
      <p:sp>
        <p:nvSpPr>
          <p:cNvPr id="150" name="Google Shape;150;p29"/>
          <p:cNvSpPr txBox="1"/>
          <p:nvPr/>
        </p:nvSpPr>
        <p:spPr>
          <a:xfrm>
            <a:off x="5027775" y="641450"/>
            <a:ext cx="41640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latin typeface="Lato"/>
                <a:ea typeface="Lato"/>
                <a:cs typeface="Lato"/>
                <a:sym typeface="Lato"/>
              </a:rPr>
              <a:t>Marketing Effectiveness Measurement Matrix</a:t>
            </a:r>
            <a:endParaRPr b="1">
              <a:latin typeface="Lato"/>
              <a:ea typeface="Lato"/>
              <a:cs typeface="Lato"/>
              <a:sym typeface="Lato"/>
            </a:endParaRPr>
          </a:p>
        </p:txBody>
      </p:sp>
      <p:sp>
        <p:nvSpPr>
          <p:cNvPr id="151" name="Google Shape;151;p29"/>
          <p:cNvSpPr/>
          <p:nvPr/>
        </p:nvSpPr>
        <p:spPr>
          <a:xfrm>
            <a:off x="5185300" y="3450775"/>
            <a:ext cx="3474300" cy="13317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200" b="1">
                <a:latin typeface="Lato"/>
                <a:ea typeface="Lato"/>
                <a:cs typeface="Lato"/>
                <a:sym typeface="Lato"/>
              </a:rPr>
              <a:t>Past Purchase</a:t>
            </a:r>
            <a:endParaRPr sz="1200" b="1">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Open rate:                 65.96%              93.06%</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CTR:                              13.58%              19.25%</a:t>
            </a:r>
            <a:endParaRPr sz="1200">
              <a:latin typeface="Lato"/>
              <a:ea typeface="Lato"/>
              <a:cs typeface="Lato"/>
              <a:sym typeface="Lato"/>
            </a:endParaRPr>
          </a:p>
          <a:p>
            <a:pPr marL="0" lvl="0" indent="0" algn="l" rtl="0">
              <a:spcBef>
                <a:spcPts val="0"/>
              </a:spcBef>
              <a:spcAft>
                <a:spcPts val="0"/>
              </a:spcAft>
              <a:buNone/>
            </a:pPr>
            <a:r>
              <a:rPr lang="zh-CN" sz="1200">
                <a:latin typeface="Lato"/>
                <a:ea typeface="Lato"/>
                <a:cs typeface="Lato"/>
                <a:sym typeface="Lato"/>
              </a:rPr>
              <a:t>Conversion Rate:  31.40%               48.60%</a:t>
            </a:r>
            <a:endParaRPr sz="1200">
              <a:latin typeface="Lato"/>
              <a:ea typeface="Lato"/>
              <a:cs typeface="Lato"/>
              <a:sym typeface="Lato"/>
            </a:endParaRPr>
          </a:p>
        </p:txBody>
      </p:sp>
      <p:sp>
        <p:nvSpPr>
          <p:cNvPr id="152" name="Google Shape;152;p29"/>
          <p:cNvSpPr txBox="1"/>
          <p:nvPr/>
        </p:nvSpPr>
        <p:spPr>
          <a:xfrm>
            <a:off x="6335850" y="2237450"/>
            <a:ext cx="23238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b="1">
                <a:solidFill>
                  <a:srgbClr val="CC0000"/>
                </a:solidFill>
                <a:latin typeface="Lato"/>
                <a:ea typeface="Lato"/>
                <a:cs typeface="Lato"/>
                <a:sym typeface="Lato"/>
              </a:rPr>
              <a:t>Non Buyer           Buyer</a:t>
            </a:r>
            <a:endParaRPr sz="1100" b="1">
              <a:solidFill>
                <a:srgbClr val="CC0000"/>
              </a:solidFill>
              <a:latin typeface="Lato"/>
              <a:ea typeface="Lato"/>
              <a:cs typeface="Lato"/>
              <a:sym typeface="Lato"/>
            </a:endParaRPr>
          </a:p>
        </p:txBody>
      </p:sp>
      <p:sp>
        <p:nvSpPr>
          <p:cNvPr id="153" name="Google Shape;153;p29"/>
          <p:cNvSpPr txBox="1"/>
          <p:nvPr/>
        </p:nvSpPr>
        <p:spPr>
          <a:xfrm>
            <a:off x="6335850" y="3738350"/>
            <a:ext cx="28080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b="1">
                <a:solidFill>
                  <a:srgbClr val="CC0000"/>
                </a:solidFill>
                <a:latin typeface="Lato"/>
                <a:ea typeface="Lato"/>
                <a:cs typeface="Lato"/>
                <a:sym typeface="Lato"/>
              </a:rPr>
              <a:t>Small Volume    Big Volume                </a:t>
            </a:r>
            <a:endParaRPr sz="1100" b="1">
              <a:solidFill>
                <a:srgbClr val="CC0000"/>
              </a:solidFill>
              <a:latin typeface="Lato"/>
              <a:ea typeface="Lato"/>
              <a:cs typeface="Lato"/>
              <a:sym typeface="Lato"/>
            </a:endParaRPr>
          </a:p>
        </p:txBody>
      </p:sp>
      <p:sp>
        <p:nvSpPr>
          <p:cNvPr id="154" name="Google Shape;154;p29"/>
          <p:cNvSpPr txBox="1">
            <a:spLocks noGrp="1"/>
          </p:cNvSpPr>
          <p:nvPr>
            <p:ph type="title"/>
          </p:nvPr>
        </p:nvSpPr>
        <p:spPr>
          <a:xfrm>
            <a:off x="0" y="1214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atin typeface="Lato"/>
                <a:ea typeface="Lato"/>
                <a:cs typeface="Lato"/>
                <a:sym typeface="Lato"/>
              </a:rPr>
              <a:t>Conditional Causal Effect</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155" name="Google Shape;155;p29"/>
          <p:cNvPicPr preferRelativeResize="0"/>
          <p:nvPr/>
        </p:nvPicPr>
        <p:blipFill rotWithShape="1">
          <a:blip r:embed="rId3">
            <a:alphaModFix/>
          </a:blip>
          <a:srcRect/>
          <a:stretch/>
        </p:blipFill>
        <p:spPr>
          <a:xfrm>
            <a:off x="8417353" y="0"/>
            <a:ext cx="726075" cy="72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137800" y="107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Lato"/>
                <a:ea typeface="Lato"/>
                <a:cs typeface="Lato"/>
                <a:sym typeface="Lato"/>
              </a:rPr>
              <a:t>Causal Forest for Scoring and Targeting </a:t>
            </a:r>
            <a:endParaRPr>
              <a:latin typeface="Lato"/>
              <a:ea typeface="Lato"/>
              <a:cs typeface="Lato"/>
              <a:sym typeface="Lato"/>
            </a:endParaRPr>
          </a:p>
        </p:txBody>
      </p:sp>
      <p:sp>
        <p:nvSpPr>
          <p:cNvPr id="161" name="Google Shape;161;p30"/>
          <p:cNvSpPr txBox="1">
            <a:spLocks noGrp="1"/>
          </p:cNvSpPr>
          <p:nvPr>
            <p:ph type="body" idx="1"/>
          </p:nvPr>
        </p:nvSpPr>
        <p:spPr>
          <a:xfrm>
            <a:off x="4624950" y="788638"/>
            <a:ext cx="4319100" cy="1218300"/>
          </a:xfrm>
          <a:prstGeom prst="rect">
            <a:avLst/>
          </a:prstGeom>
          <a:solidFill>
            <a:srgbClr val="CFE2F3"/>
          </a:solidFill>
        </p:spPr>
        <p:txBody>
          <a:bodyPr spcFirstLastPara="1" wrap="square" lIns="91425" tIns="91425" rIns="91425" bIns="91425" anchor="t" anchorCtr="0">
            <a:noAutofit/>
          </a:bodyPr>
          <a:lstStyle/>
          <a:p>
            <a:pPr marL="0" lvl="0" indent="0" algn="l" rtl="0">
              <a:spcBef>
                <a:spcPts val="0"/>
              </a:spcBef>
              <a:spcAft>
                <a:spcPts val="0"/>
              </a:spcAft>
              <a:buNone/>
            </a:pPr>
            <a:r>
              <a:rPr lang="zh-CN" sz="1200" dirty="0">
                <a:solidFill>
                  <a:srgbClr val="000000"/>
                </a:solidFill>
                <a:latin typeface="Lato"/>
                <a:ea typeface="Lato"/>
                <a:cs typeface="Lato"/>
                <a:sym typeface="Lato"/>
              </a:rPr>
              <a:t>Causal Forest: a set of random forests designed to categorize customers </a:t>
            </a:r>
            <a:endParaRPr sz="1200" dirty="0">
              <a:solidFill>
                <a:srgbClr val="000000"/>
              </a:solidFill>
              <a:latin typeface="Lato"/>
              <a:ea typeface="Lato"/>
              <a:cs typeface="Lato"/>
              <a:sym typeface="Lato"/>
            </a:endParaRPr>
          </a:p>
          <a:p>
            <a:pPr marL="0" lvl="0" indent="0" algn="l" rtl="0">
              <a:spcBef>
                <a:spcPts val="1600"/>
              </a:spcBef>
              <a:spcAft>
                <a:spcPts val="0"/>
              </a:spcAft>
              <a:buNone/>
            </a:pPr>
            <a:r>
              <a:rPr lang="zh-CN" sz="1200" dirty="0">
                <a:solidFill>
                  <a:srgbClr val="000000"/>
                </a:solidFill>
                <a:latin typeface="Lato"/>
                <a:ea typeface="Lato"/>
                <a:cs typeface="Lato"/>
                <a:sym typeface="Lato"/>
              </a:rPr>
              <a:t>Variable Importance: PastPurch is the most important among the 7 variables.</a:t>
            </a:r>
            <a:endParaRPr sz="1200" dirty="0">
              <a:solidFill>
                <a:srgbClr val="000000"/>
              </a:solidFill>
              <a:latin typeface="Lato"/>
              <a:ea typeface="Lato"/>
              <a:cs typeface="Lato"/>
              <a:sym typeface="Lato"/>
            </a:endParaRPr>
          </a:p>
          <a:p>
            <a:pPr marL="0" lvl="0" indent="0" algn="l" rtl="0">
              <a:spcBef>
                <a:spcPts val="1600"/>
              </a:spcBef>
              <a:spcAft>
                <a:spcPts val="0"/>
              </a:spcAft>
              <a:buNone/>
            </a:pPr>
            <a:endParaRPr dirty="0">
              <a:latin typeface="Lato"/>
              <a:ea typeface="Lato"/>
              <a:cs typeface="Lato"/>
              <a:sym typeface="Lato"/>
            </a:endParaRPr>
          </a:p>
          <a:p>
            <a:pPr marL="0" lvl="0" indent="0" algn="l" rtl="0">
              <a:spcBef>
                <a:spcPts val="1600"/>
              </a:spcBef>
              <a:spcAft>
                <a:spcPts val="0"/>
              </a:spcAft>
              <a:buNone/>
            </a:pPr>
            <a:endParaRPr dirty="0">
              <a:latin typeface="Lato"/>
              <a:ea typeface="Lato"/>
              <a:cs typeface="Lato"/>
              <a:sym typeface="Lato"/>
            </a:endParaRPr>
          </a:p>
          <a:p>
            <a:pPr marL="0" lvl="0" indent="0" algn="l" rtl="0">
              <a:spcBef>
                <a:spcPts val="1600"/>
              </a:spcBef>
              <a:spcAft>
                <a:spcPts val="0"/>
              </a:spcAft>
              <a:buNone/>
            </a:pPr>
            <a:endParaRPr dirty="0">
              <a:latin typeface="Lato"/>
              <a:ea typeface="Lato"/>
              <a:cs typeface="Lato"/>
              <a:sym typeface="Lato"/>
            </a:endParaRPr>
          </a:p>
          <a:p>
            <a:pPr marL="0" lvl="0" indent="0" algn="l" rtl="0">
              <a:spcBef>
                <a:spcPts val="1600"/>
              </a:spcBef>
              <a:spcAft>
                <a:spcPts val="0"/>
              </a:spcAft>
              <a:buNone/>
            </a:pPr>
            <a:endParaRPr dirty="0">
              <a:latin typeface="Lato"/>
              <a:ea typeface="Lato"/>
              <a:cs typeface="Lato"/>
              <a:sym typeface="Lato"/>
            </a:endParaRPr>
          </a:p>
          <a:p>
            <a:pPr marL="0" lvl="0" indent="0" algn="l" rtl="0">
              <a:spcBef>
                <a:spcPts val="1600"/>
              </a:spcBef>
              <a:spcAft>
                <a:spcPts val="1600"/>
              </a:spcAft>
              <a:buNone/>
            </a:pPr>
            <a:endParaRPr dirty="0">
              <a:latin typeface="Lato"/>
              <a:ea typeface="Lato"/>
              <a:cs typeface="Lato"/>
              <a:sym typeface="Lato"/>
            </a:endParaRPr>
          </a:p>
        </p:txBody>
      </p:sp>
      <p:grpSp>
        <p:nvGrpSpPr>
          <p:cNvPr id="162" name="Google Shape;162;p30"/>
          <p:cNvGrpSpPr/>
          <p:nvPr/>
        </p:nvGrpSpPr>
        <p:grpSpPr>
          <a:xfrm>
            <a:off x="783775" y="664800"/>
            <a:ext cx="3267325" cy="825400"/>
            <a:chOff x="4601550" y="1348500"/>
            <a:chExt cx="3267325" cy="825400"/>
          </a:xfrm>
        </p:grpSpPr>
        <p:sp>
          <p:nvSpPr>
            <p:cNvPr id="163" name="Google Shape;163;p30"/>
            <p:cNvSpPr/>
            <p:nvPr/>
          </p:nvSpPr>
          <p:spPr>
            <a:xfrm>
              <a:off x="6353950" y="1348500"/>
              <a:ext cx="1326900" cy="74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atin typeface="Lato"/>
                  <a:ea typeface="Lato"/>
                  <a:cs typeface="Lato"/>
                  <a:sym typeface="Lato"/>
                </a:rPr>
                <a:t>Causal Forest</a:t>
              </a:r>
              <a:endParaRPr>
                <a:latin typeface="Lato"/>
                <a:ea typeface="Lato"/>
                <a:cs typeface="Lato"/>
                <a:sym typeface="Lato"/>
              </a:endParaRPr>
            </a:p>
          </p:txBody>
        </p:sp>
        <p:sp>
          <p:nvSpPr>
            <p:cNvPr id="164" name="Google Shape;164;p30"/>
            <p:cNvSpPr/>
            <p:nvPr/>
          </p:nvSpPr>
          <p:spPr>
            <a:xfrm>
              <a:off x="4601550" y="1348500"/>
              <a:ext cx="1326900" cy="74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atin typeface="Lato"/>
                  <a:ea typeface="Lato"/>
                  <a:cs typeface="Lato"/>
                  <a:sym typeface="Lato"/>
                </a:rPr>
                <a:t>Uplift modeling</a:t>
              </a:r>
              <a:endParaRPr>
                <a:latin typeface="Lato"/>
                <a:ea typeface="Lato"/>
                <a:cs typeface="Lato"/>
                <a:sym typeface="Lato"/>
              </a:endParaRPr>
            </a:p>
          </p:txBody>
        </p:sp>
        <p:sp>
          <p:nvSpPr>
            <p:cNvPr id="165" name="Google Shape;165;p30"/>
            <p:cNvSpPr txBox="1"/>
            <p:nvPr/>
          </p:nvSpPr>
          <p:spPr>
            <a:xfrm>
              <a:off x="5507225" y="1396600"/>
              <a:ext cx="5733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600">
                  <a:solidFill>
                    <a:srgbClr val="FF0000"/>
                  </a:solidFill>
                </a:rPr>
                <a:t>X</a:t>
              </a:r>
              <a:endParaRPr sz="4600">
                <a:solidFill>
                  <a:srgbClr val="FF0000"/>
                </a:solidFill>
              </a:endParaRPr>
            </a:p>
          </p:txBody>
        </p:sp>
        <p:sp>
          <p:nvSpPr>
            <p:cNvPr id="166" name="Google Shape;166;p30"/>
            <p:cNvSpPr txBox="1"/>
            <p:nvPr/>
          </p:nvSpPr>
          <p:spPr>
            <a:xfrm>
              <a:off x="7295575" y="1369325"/>
              <a:ext cx="573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4800">
                  <a:solidFill>
                    <a:srgbClr val="FF0000"/>
                  </a:solidFill>
                </a:rPr>
                <a:t>√</a:t>
              </a:r>
              <a:endParaRPr sz="4800">
                <a:solidFill>
                  <a:srgbClr val="FF0000"/>
                </a:solidFill>
              </a:endParaRPr>
            </a:p>
          </p:txBody>
        </p:sp>
        <p:sp>
          <p:nvSpPr>
            <p:cNvPr id="167" name="Google Shape;167;p30"/>
            <p:cNvSpPr/>
            <p:nvPr/>
          </p:nvSpPr>
          <p:spPr>
            <a:xfrm>
              <a:off x="6004325" y="1671800"/>
              <a:ext cx="328200" cy="114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30"/>
          <p:cNvSpPr txBox="1"/>
          <p:nvPr/>
        </p:nvSpPr>
        <p:spPr>
          <a:xfrm>
            <a:off x="81488" y="1449575"/>
            <a:ext cx="4671900" cy="83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Lato"/>
                <a:ea typeface="Lato"/>
                <a:cs typeface="Lato"/>
                <a:sym typeface="Lato"/>
              </a:rPr>
              <a:t>- More efficient for a large number of baseline variables  </a:t>
            </a:r>
            <a:endParaRPr sz="1200" dirty="0">
              <a:solidFill>
                <a:schemeClr val="dk1"/>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Lato"/>
                <a:ea typeface="Lato"/>
                <a:cs typeface="Lato"/>
                <a:sym typeface="Lato"/>
              </a:rPr>
              <a:t>- No need to define cut-offs for continuous baseline variables  </a:t>
            </a:r>
            <a:endParaRPr sz="1200" dirty="0">
              <a:solidFill>
                <a:schemeClr val="dk1"/>
              </a:solidFill>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zh-CN" sz="1200" dirty="0">
                <a:solidFill>
                  <a:schemeClr val="dk1"/>
                </a:solidFill>
                <a:latin typeface="Lato"/>
                <a:ea typeface="Lato"/>
                <a:cs typeface="Lato"/>
                <a:sym typeface="Lato"/>
              </a:rPr>
              <a:t>- Fit non-linear relationships between baseline variables and uplift</a:t>
            </a:r>
            <a:endParaRPr sz="1200" dirty="0">
              <a:solidFill>
                <a:schemeClr val="dk1"/>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169" name="Google Shape;169;p30"/>
          <p:cNvSpPr txBox="1"/>
          <p:nvPr/>
        </p:nvSpPr>
        <p:spPr>
          <a:xfrm>
            <a:off x="4614613" y="2168104"/>
            <a:ext cx="1717800" cy="5727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CN" dirty="0">
                <a:solidFill>
                  <a:schemeClr val="dk1"/>
                </a:solidFill>
                <a:latin typeface="Lato"/>
                <a:ea typeface="Lato"/>
                <a:cs typeface="Lato"/>
                <a:sym typeface="Lato"/>
              </a:rPr>
              <a:t>Individual Score</a:t>
            </a:r>
            <a:endParaRPr dirty="0">
              <a:solidFill>
                <a:schemeClr val="dk1"/>
              </a:solidFill>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p:txBody>
      </p:sp>
      <p:sp>
        <p:nvSpPr>
          <p:cNvPr id="170" name="Google Shape;170;p30"/>
          <p:cNvSpPr txBox="1"/>
          <p:nvPr/>
        </p:nvSpPr>
        <p:spPr>
          <a:xfrm>
            <a:off x="7192538" y="2168092"/>
            <a:ext cx="1717800" cy="5727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CN">
                <a:solidFill>
                  <a:schemeClr val="dk1"/>
                </a:solidFill>
                <a:latin typeface="Lato"/>
                <a:ea typeface="Lato"/>
                <a:cs typeface="Lato"/>
                <a:sym typeface="Lato"/>
              </a:rPr>
              <a:t>Targeting Decision</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171" name="Google Shape;171;p30"/>
          <p:cNvSpPr/>
          <p:nvPr/>
        </p:nvSpPr>
        <p:spPr>
          <a:xfrm>
            <a:off x="6627363" y="2397304"/>
            <a:ext cx="328200" cy="114300"/>
          </a:xfrm>
          <a:prstGeom prst="rightArrow">
            <a:avLst>
              <a:gd name="adj1" fmla="val 50000"/>
              <a:gd name="adj2" fmla="val 50000"/>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txBox="1"/>
          <p:nvPr/>
        </p:nvSpPr>
        <p:spPr>
          <a:xfrm>
            <a:off x="7114250" y="2722429"/>
            <a:ext cx="2066100" cy="9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dirty="0">
                <a:solidFill>
                  <a:schemeClr val="dk1"/>
                </a:solidFill>
                <a:latin typeface="Lato"/>
                <a:ea typeface="Lato"/>
                <a:cs typeface="Lato"/>
                <a:sym typeface="Lato"/>
              </a:rPr>
              <a:t>55.79%</a:t>
            </a:r>
            <a:r>
              <a:rPr lang="zh-CN" sz="1200" dirty="0">
                <a:latin typeface="Lato"/>
                <a:ea typeface="Lato"/>
                <a:cs typeface="Lato"/>
                <a:sym typeface="Lato"/>
              </a:rPr>
              <a:t> of training customer set should be targeted(score &gt; 0)</a:t>
            </a:r>
            <a:endParaRPr sz="1200" dirty="0">
              <a:latin typeface="Lato"/>
              <a:ea typeface="Lato"/>
              <a:cs typeface="Lato"/>
              <a:sym typeface="Lato"/>
            </a:endParaRPr>
          </a:p>
        </p:txBody>
      </p:sp>
      <p:sp>
        <p:nvSpPr>
          <p:cNvPr id="173" name="Google Shape;173;p30"/>
          <p:cNvSpPr txBox="1"/>
          <p:nvPr/>
        </p:nvSpPr>
        <p:spPr>
          <a:xfrm>
            <a:off x="4572000" y="2722429"/>
            <a:ext cx="1861800" cy="9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dirty="0">
                <a:latin typeface="Lato"/>
                <a:ea typeface="Lato"/>
                <a:cs typeface="Lato"/>
                <a:sym typeface="Lato"/>
              </a:rPr>
              <a:t>Scoring each consumer according to baseline variables </a:t>
            </a:r>
            <a:endParaRPr sz="1200" dirty="0">
              <a:latin typeface="Lato"/>
              <a:ea typeface="Lato"/>
              <a:cs typeface="Lato"/>
              <a:sym typeface="Lato"/>
            </a:endParaRPr>
          </a:p>
        </p:txBody>
      </p:sp>
      <p:pic>
        <p:nvPicPr>
          <p:cNvPr id="174" name="Google Shape;174;p30"/>
          <p:cNvPicPr preferRelativeResize="0"/>
          <p:nvPr/>
        </p:nvPicPr>
        <p:blipFill rotWithShape="1">
          <a:blip r:embed="rId3">
            <a:alphaModFix/>
          </a:blip>
          <a:srcRect t="5738" r="8096" b="4744"/>
          <a:stretch/>
        </p:blipFill>
        <p:spPr>
          <a:xfrm>
            <a:off x="564175" y="2282975"/>
            <a:ext cx="3190325" cy="2860525"/>
          </a:xfrm>
          <a:prstGeom prst="rect">
            <a:avLst/>
          </a:prstGeom>
          <a:noFill/>
          <a:ln>
            <a:noFill/>
          </a:ln>
        </p:spPr>
      </p:pic>
      <p:sp>
        <p:nvSpPr>
          <p:cNvPr id="175" name="Google Shape;175;p30"/>
          <p:cNvSpPr txBox="1"/>
          <p:nvPr/>
        </p:nvSpPr>
        <p:spPr>
          <a:xfrm>
            <a:off x="4479925" y="3549900"/>
            <a:ext cx="4548300" cy="14127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b="1" dirty="0">
                <a:latin typeface="Lato"/>
                <a:ea typeface="Lato"/>
                <a:cs typeface="Lato"/>
                <a:sym typeface="Lato"/>
              </a:rPr>
              <a:t>Comparison of Targeting and Non-targeting groups</a:t>
            </a:r>
            <a:endParaRPr lang="en-US" altLang="zh-CN" sz="1200" b="1" dirty="0">
              <a:latin typeface="Lato"/>
              <a:ea typeface="Lato"/>
              <a:cs typeface="Lato"/>
              <a:sym typeface="Lato"/>
            </a:endParaRPr>
          </a:p>
          <a:p>
            <a:pPr marL="0" lvl="0" indent="0" algn="l" rtl="0">
              <a:spcBef>
                <a:spcPts val="0"/>
              </a:spcBef>
              <a:spcAft>
                <a:spcPts val="0"/>
              </a:spcAft>
              <a:buNone/>
            </a:pPr>
            <a:endParaRPr sz="300" b="1" dirty="0">
              <a:latin typeface="Lato"/>
              <a:ea typeface="Lato"/>
              <a:cs typeface="Lato"/>
              <a:sym typeface="Lato"/>
            </a:endParaRPr>
          </a:p>
          <a:p>
            <a:pPr marL="360000" lvl="0" indent="-304800">
              <a:buSzPts val="1200"/>
              <a:buFont typeface="Lato"/>
              <a:buChar char="-"/>
            </a:pPr>
            <a:r>
              <a:rPr lang="zh-CN" sz="1200" dirty="0">
                <a:latin typeface="Lato"/>
                <a:ea typeface="Lato"/>
                <a:cs typeface="Lato"/>
                <a:sym typeface="Lato"/>
              </a:rPr>
              <a:t>For</a:t>
            </a:r>
            <a:r>
              <a:rPr lang="en-US" altLang="zh-CN" sz="1200" dirty="0">
                <a:latin typeface="Lato"/>
                <a:ea typeface="Lato"/>
                <a:cs typeface="Lato"/>
                <a:sym typeface="Lato"/>
              </a:rPr>
              <a:t> </a:t>
            </a:r>
            <a:r>
              <a:rPr lang="zh-CN" sz="1200" dirty="0">
                <a:solidFill>
                  <a:schemeClr val="dk1"/>
                </a:solidFill>
                <a:latin typeface="Lato"/>
                <a:ea typeface="Lato"/>
                <a:cs typeface="Lato"/>
                <a:sym typeface="Lato"/>
              </a:rPr>
              <a:t>targeting group, </a:t>
            </a:r>
            <a:r>
              <a:rPr lang="zh-CN" sz="1200" dirty="0">
                <a:latin typeface="Lato"/>
                <a:ea typeface="Lato"/>
                <a:cs typeface="Lato"/>
                <a:sym typeface="Lato"/>
              </a:rPr>
              <a:t>all the 4 brands have higher </a:t>
            </a:r>
            <a:r>
              <a:rPr lang="en-US" altLang="zh-CN" sz="1200" dirty="0">
                <a:latin typeface="Lato"/>
                <a:ea typeface="Lato"/>
                <a:cs typeface="Lato"/>
                <a:sym typeface="Lato"/>
              </a:rPr>
              <a:t>past purchase</a:t>
            </a:r>
            <a:r>
              <a:rPr lang="zh-CN" altLang="en-US" sz="1200" dirty="0">
                <a:latin typeface="Lato"/>
                <a:ea typeface="Lato"/>
                <a:cs typeface="Lato"/>
                <a:sym typeface="Lato"/>
              </a:rPr>
              <a:t> </a:t>
            </a:r>
            <a:r>
              <a:rPr lang="en-US" altLang="zh-CN" sz="1200" dirty="0">
                <a:latin typeface="Lato"/>
                <a:ea typeface="Lato"/>
                <a:cs typeface="Lato"/>
                <a:sym typeface="Lato"/>
              </a:rPr>
              <a:t>amount </a:t>
            </a:r>
            <a:r>
              <a:rPr lang="zh-CN" sz="1200" dirty="0">
                <a:latin typeface="Lato"/>
                <a:ea typeface="Lato"/>
                <a:cs typeface="Lato"/>
                <a:sym typeface="Lato"/>
              </a:rPr>
              <a:t>on average, except syrah.</a:t>
            </a:r>
            <a:endParaRPr sz="1200" dirty="0">
              <a:latin typeface="Lato"/>
              <a:ea typeface="Lato"/>
              <a:cs typeface="Lato"/>
              <a:sym typeface="Lato"/>
            </a:endParaRPr>
          </a:p>
          <a:p>
            <a:pPr marL="360000" lvl="0" indent="-304800" algn="l" rtl="0">
              <a:spcBef>
                <a:spcPts val="0"/>
              </a:spcBef>
              <a:spcAft>
                <a:spcPts val="0"/>
              </a:spcAft>
              <a:buSzPts val="1200"/>
              <a:buFont typeface="Lato"/>
              <a:buChar char="-"/>
            </a:pPr>
            <a:r>
              <a:rPr lang="zh-CN" sz="1200" dirty="0">
                <a:solidFill>
                  <a:schemeClr val="dk1"/>
                </a:solidFill>
                <a:latin typeface="Lato"/>
                <a:ea typeface="Lato"/>
                <a:cs typeface="Lato"/>
                <a:sym typeface="Lato"/>
              </a:rPr>
              <a:t>Targeting group has </a:t>
            </a:r>
            <a:r>
              <a:rPr lang="zh-CN" sz="1200" dirty="0">
                <a:latin typeface="Lato"/>
                <a:ea typeface="Lato"/>
                <a:cs typeface="Lato"/>
                <a:sym typeface="Lato"/>
              </a:rPr>
              <a:t>higher past purchasing amount (</a:t>
            </a:r>
            <a:r>
              <a:rPr lang="en-US" altLang="zh-CN" sz="1200" dirty="0">
                <a:latin typeface="Lato"/>
                <a:ea typeface="Lato"/>
                <a:cs typeface="Lato"/>
                <a:sym typeface="Lato"/>
              </a:rPr>
              <a:t>$</a:t>
            </a:r>
            <a:r>
              <a:rPr lang="zh-CN" sz="1200" dirty="0">
                <a:latin typeface="Lato"/>
                <a:ea typeface="Lato"/>
                <a:cs typeface="Lato"/>
                <a:sym typeface="Lato"/>
              </a:rPr>
              <a:t>65.22 vs </a:t>
            </a:r>
            <a:r>
              <a:rPr lang="en-US" altLang="zh-CN" sz="1200" dirty="0">
                <a:latin typeface="Lato"/>
                <a:ea typeface="Lato"/>
                <a:cs typeface="Lato"/>
                <a:sym typeface="Lato"/>
              </a:rPr>
              <a:t>$</a:t>
            </a:r>
            <a:r>
              <a:rPr lang="zh-CN" sz="1200" dirty="0">
                <a:latin typeface="Lato"/>
                <a:ea typeface="Lato"/>
                <a:cs typeface="Lato"/>
                <a:sym typeface="Lato"/>
              </a:rPr>
              <a:t>40.15) and more recent last purchase (53 vs. 80</a:t>
            </a:r>
            <a:r>
              <a:rPr lang="zh-CN" altLang="en-US" sz="1200" dirty="0">
                <a:latin typeface="Lato"/>
                <a:ea typeface="Lato"/>
                <a:cs typeface="Lato"/>
                <a:sym typeface="Lato"/>
              </a:rPr>
              <a:t> </a:t>
            </a:r>
            <a:r>
              <a:rPr lang="en-US" altLang="zh-CN" sz="1200" dirty="0">
                <a:latin typeface="Lato"/>
                <a:ea typeface="Lato"/>
                <a:cs typeface="Lato"/>
                <a:sym typeface="Lato"/>
              </a:rPr>
              <a:t>days</a:t>
            </a:r>
            <a:r>
              <a:rPr lang="zh-CN" sz="1200" dirty="0">
                <a:latin typeface="Lato"/>
                <a:ea typeface="Lato"/>
                <a:cs typeface="Lato"/>
                <a:sym typeface="Lato"/>
              </a:rPr>
              <a:t>)</a:t>
            </a:r>
            <a:endParaRPr sz="1200" dirty="0">
              <a:latin typeface="Lato"/>
              <a:ea typeface="Lato"/>
              <a:cs typeface="Lato"/>
              <a:sym typeface="Lato"/>
            </a:endParaRPr>
          </a:p>
          <a:p>
            <a:pPr marL="360000" lvl="0" indent="-304800" algn="l" rtl="0">
              <a:spcBef>
                <a:spcPts val="0"/>
              </a:spcBef>
              <a:spcAft>
                <a:spcPts val="0"/>
              </a:spcAft>
              <a:buSzPts val="1200"/>
              <a:buFont typeface="Lato"/>
              <a:buChar char="-"/>
            </a:pPr>
            <a:r>
              <a:rPr lang="zh-CN" sz="1200" dirty="0">
                <a:latin typeface="Lato"/>
                <a:ea typeface="Lato"/>
                <a:cs typeface="Lato"/>
                <a:sym typeface="Lato"/>
              </a:rPr>
              <a:t>Similar visiting frequency (5 times)</a:t>
            </a:r>
            <a:endParaRPr sz="1200" dirty="0">
              <a:latin typeface="Lato"/>
              <a:ea typeface="Lato"/>
              <a:cs typeface="Lato"/>
              <a:sym typeface="Lato"/>
            </a:endParaRPr>
          </a:p>
        </p:txBody>
      </p:sp>
      <p:pic>
        <p:nvPicPr>
          <p:cNvPr id="176" name="Google Shape;176;p30"/>
          <p:cNvPicPr preferRelativeResize="0"/>
          <p:nvPr/>
        </p:nvPicPr>
        <p:blipFill rotWithShape="1">
          <a:blip r:embed="rId4">
            <a:alphaModFix/>
          </a:blip>
          <a:srcRect/>
          <a:stretch/>
        </p:blipFill>
        <p:spPr>
          <a:xfrm>
            <a:off x="8417353" y="0"/>
            <a:ext cx="726075" cy="72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Average Causal Effect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182" name="Google Shape;182;p31"/>
          <p:cNvPicPr preferRelativeResize="0"/>
          <p:nvPr/>
        </p:nvPicPr>
        <p:blipFill>
          <a:blip r:embed="rId3">
            <a:alphaModFix/>
          </a:blip>
          <a:stretch>
            <a:fillRect/>
          </a:stretch>
        </p:blipFill>
        <p:spPr>
          <a:xfrm>
            <a:off x="1853650" y="1130900"/>
            <a:ext cx="5308900" cy="374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latin typeface="Raleway"/>
                <a:ea typeface="Raleway"/>
                <a:cs typeface="Raleway"/>
                <a:sym typeface="Raleway"/>
              </a:rPr>
              <a:t>Appendix - Average Causal Effect </a:t>
            </a:r>
            <a:endParaRPr dirty="0">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p:txBody>
      </p:sp>
      <p:pic>
        <p:nvPicPr>
          <p:cNvPr id="188" name="Google Shape;188;p32"/>
          <p:cNvPicPr preferRelativeResize="0"/>
          <p:nvPr/>
        </p:nvPicPr>
        <p:blipFill>
          <a:blip r:embed="rId3">
            <a:alphaModFix/>
          </a:blip>
          <a:stretch>
            <a:fillRect/>
          </a:stretch>
        </p:blipFill>
        <p:spPr>
          <a:xfrm>
            <a:off x="1856125" y="1159125"/>
            <a:ext cx="5529426" cy="388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Raleway"/>
                <a:ea typeface="Raleway"/>
                <a:cs typeface="Raleway"/>
                <a:sym typeface="Raleway"/>
              </a:rPr>
              <a:t>Appendix - Distribution for last_purch </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pic>
        <p:nvPicPr>
          <p:cNvPr id="194" name="Google Shape;194;p33"/>
          <p:cNvPicPr preferRelativeResize="0"/>
          <p:nvPr/>
        </p:nvPicPr>
        <p:blipFill>
          <a:blip r:embed="rId3">
            <a:alphaModFix/>
          </a:blip>
          <a:stretch>
            <a:fillRect/>
          </a:stretch>
        </p:blipFill>
        <p:spPr>
          <a:xfrm>
            <a:off x="701400" y="1104175"/>
            <a:ext cx="7816151" cy="3857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1511</Words>
  <Application>Microsoft Macintosh PowerPoint</Application>
  <PresentationFormat>On-screen Show (16:9)</PresentationFormat>
  <Paragraphs>202</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Economica</vt:lpstr>
      <vt:lpstr>Raleway</vt:lpstr>
      <vt:lpstr>Arial</vt:lpstr>
      <vt:lpstr>Open Sans</vt:lpstr>
      <vt:lpstr>Lato</vt:lpstr>
      <vt:lpstr>Simple Light</vt:lpstr>
      <vt:lpstr>Luxe</vt:lpstr>
      <vt:lpstr>PowerPoint Presentation</vt:lpstr>
      <vt:lpstr>Summary and Key Findings</vt:lpstr>
      <vt:lpstr> </vt:lpstr>
      <vt:lpstr>Average Causal Effect and Slicing and Dicing Analysis</vt:lpstr>
      <vt:lpstr>Conditional Causal Effect </vt:lpstr>
      <vt:lpstr>Causal Forest for Scoring and Targeting </vt:lpstr>
      <vt:lpstr>Appendix - Average Causal Effect  </vt:lpstr>
      <vt:lpstr>Appendix - Average Causal Effect  </vt:lpstr>
      <vt:lpstr>Appendix - Distribution for last_purch  </vt:lpstr>
      <vt:lpstr>Appendix - Distribution for last_purch  </vt:lpstr>
      <vt:lpstr>Appendix - Distribution for past_purch  </vt:lpstr>
      <vt:lpstr>Appendix - Distribution for frequency </vt:lpstr>
      <vt:lpstr>Appendix -  Conditional  Causal Effect </vt:lpstr>
      <vt:lpstr>Appendix - Conditional Causal Effect  (Recent Purchase)</vt:lpstr>
      <vt:lpstr>Appendix - Conditional Causal Effect  (Past Purchase)</vt:lpstr>
      <vt:lpstr>Appendix - Conditional Causal Effect  ( Frequency)</vt:lpstr>
      <vt:lpstr>Appendix - Conditional Causal Effect  ( Chard)</vt:lpstr>
      <vt:lpstr>Appendix - Conditional Causal Effect  (Sav)</vt:lpstr>
      <vt:lpstr>Appendix - Conditional Causal Effect  (Syrah)</vt:lpstr>
      <vt:lpstr>Appendix - Conditional Causal Effect  (cab)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Bec</dc:creator>
  <cp:lastModifiedBy>Liu, Tianyao</cp:lastModifiedBy>
  <cp:revision>13</cp:revision>
  <dcterms:modified xsi:type="dcterms:W3CDTF">2020-02-17T16:44:27Z</dcterms:modified>
</cp:coreProperties>
</file>